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</p:sldMasterIdLst>
  <p:sldIdLst>
    <p:sldId id="278" r:id="rId4"/>
    <p:sldId id="279" r:id="rId5"/>
    <p:sldId id="256" r:id="rId6"/>
    <p:sldId id="260" r:id="rId7"/>
    <p:sldId id="259" r:id="rId8"/>
    <p:sldId id="261" r:id="rId9"/>
    <p:sldId id="262" r:id="rId10"/>
    <p:sldId id="263" r:id="rId11"/>
    <p:sldId id="264" r:id="rId12"/>
    <p:sldId id="280" r:id="rId13"/>
    <p:sldId id="272" r:id="rId14"/>
    <p:sldId id="273" r:id="rId15"/>
    <p:sldId id="274" r:id="rId16"/>
    <p:sldId id="275" r:id="rId17"/>
    <p:sldId id="266" r:id="rId18"/>
    <p:sldId id="268" r:id="rId19"/>
    <p:sldId id="269" r:id="rId20"/>
    <p:sldId id="270" r:id="rId21"/>
    <p:sldId id="271" r:id="rId2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66"/>
    <a:srgbClr val="99FF66"/>
    <a:srgbClr val="D60093"/>
    <a:srgbClr val="CCFFCC"/>
    <a:srgbClr val="FFFFCC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7" d="100"/>
          <a:sy n="47" d="100"/>
        </p:scale>
        <p:origin x="-12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20/01/1434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20/01/1434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20/01/1434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20/01/1434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70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20/01/1434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132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20/01/1434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524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20/01/1434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896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20/01/1434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675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20/01/1434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146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20/01/1434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475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20/01/1434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41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20/01/1434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20/01/1434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99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20/01/1434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836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20/01/1434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63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20/01/1434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764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20/01/1434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499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20/01/1434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01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20/01/1434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980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20/01/1434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755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20/01/1434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3209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20/01/1434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967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20/01/1434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20/01/1434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11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20/01/1434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64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20/01/1434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1979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20/01/1434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462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20/01/1434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20/01/1434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20/01/1434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20/01/1434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20/01/1434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20/01/1434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20/01/1434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20/01/1434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957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20/01/1434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84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" y="4725144"/>
            <a:ext cx="7993063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25302"/>
            <a:ext cx="7848872" cy="389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27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-83775" y="2532174"/>
            <a:ext cx="2339611" cy="396043"/>
          </a:xfrm>
          <a:prstGeom prst="roundRect">
            <a:avLst/>
          </a:prstGeom>
          <a:solidFill>
            <a:srgbClr val="99FF66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</a:rPr>
              <a:t>Molisch</a:t>
            </a:r>
            <a:r>
              <a:rPr lang="en-US" sz="3200" b="1" dirty="0" smtClean="0">
                <a:solidFill>
                  <a:prstClr val="black"/>
                </a:solidFill>
              </a:rPr>
              <a:t> test</a:t>
            </a:r>
            <a:endParaRPr lang="ar-EG" sz="3200" b="1" dirty="0">
              <a:solidFill>
                <a:prstClr val="black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2296390" y="2546658"/>
            <a:ext cx="2088231" cy="396043"/>
          </a:xfrm>
          <a:prstGeom prst="roundRect">
            <a:avLst/>
          </a:prstGeom>
          <a:solidFill>
            <a:srgbClr val="99FF66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Iodine test</a:t>
            </a:r>
            <a:endParaRPr lang="ar-EG" sz="3200" b="1" dirty="0">
              <a:solidFill>
                <a:prstClr val="black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71500" y="161598"/>
            <a:ext cx="8748972" cy="476672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800" b="1" smtClean="0">
                <a:solidFill>
                  <a:prstClr val="black"/>
                </a:solidFill>
              </a:rPr>
              <a:t>3- </a:t>
            </a:r>
            <a:r>
              <a:rPr lang="en-US" sz="2800" b="1" dirty="0" smtClean="0">
                <a:solidFill>
                  <a:prstClr val="black"/>
                </a:solidFill>
              </a:rPr>
              <a:t>The following tests were done to unknown solution:</a:t>
            </a:r>
            <a:endParaRPr lang="ar-EG" sz="2800" b="1" dirty="0">
              <a:solidFill>
                <a:prstClr val="black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71500" y="3140968"/>
            <a:ext cx="8892988" cy="3717032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l" rtl="0">
              <a:buFont typeface="Wingdings" pitchFamily="2" charset="2"/>
              <a:buChar char="v"/>
            </a:pPr>
            <a:r>
              <a:rPr lang="en-US" sz="2200" b="1" dirty="0" smtClean="0">
                <a:solidFill>
                  <a:prstClr val="black"/>
                </a:solidFill>
              </a:rPr>
              <a:t>The observation of </a:t>
            </a:r>
            <a:r>
              <a:rPr lang="en-US" sz="2200" b="1" dirty="0" err="1" smtClean="0">
                <a:solidFill>
                  <a:prstClr val="black"/>
                </a:solidFill>
              </a:rPr>
              <a:t>Molisch</a:t>
            </a:r>
            <a:r>
              <a:rPr lang="en-US" sz="2200" b="1" dirty="0" smtClean="0">
                <a:solidFill>
                  <a:prstClr val="black"/>
                </a:solidFill>
              </a:rPr>
              <a:t> test is …………………………… and this indicates that the solution is ……………………….</a:t>
            </a: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200" b="1" dirty="0">
                <a:solidFill>
                  <a:prstClr val="black"/>
                </a:solidFill>
              </a:rPr>
              <a:t>The observation of </a:t>
            </a:r>
            <a:r>
              <a:rPr lang="en-US" sz="2200" b="1" dirty="0" smtClean="0">
                <a:solidFill>
                  <a:prstClr val="black"/>
                </a:solidFill>
              </a:rPr>
              <a:t>Iodine </a:t>
            </a:r>
            <a:r>
              <a:rPr lang="en-US" sz="2200" b="1" dirty="0">
                <a:solidFill>
                  <a:prstClr val="black"/>
                </a:solidFill>
              </a:rPr>
              <a:t>test is …………………………… and this indicates that the solution is </a:t>
            </a:r>
            <a:r>
              <a:rPr lang="en-US" sz="2200" b="1" dirty="0" smtClean="0">
                <a:solidFill>
                  <a:prstClr val="black"/>
                </a:solidFill>
              </a:rPr>
              <a:t>……………………….</a:t>
            </a: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200" b="1" dirty="0">
                <a:solidFill>
                  <a:prstClr val="black"/>
                </a:solidFill>
              </a:rPr>
              <a:t>The observation of </a:t>
            </a:r>
            <a:r>
              <a:rPr lang="en-US" sz="2200" b="1" dirty="0" smtClean="0">
                <a:solidFill>
                  <a:prstClr val="black"/>
                </a:solidFill>
              </a:rPr>
              <a:t>Fehling </a:t>
            </a:r>
            <a:r>
              <a:rPr lang="en-US" sz="2200" b="1" dirty="0">
                <a:solidFill>
                  <a:prstClr val="black"/>
                </a:solidFill>
              </a:rPr>
              <a:t>test is …………………………… and this indicates that the solution is </a:t>
            </a:r>
            <a:r>
              <a:rPr lang="en-US" sz="2200" b="1" dirty="0" smtClean="0">
                <a:solidFill>
                  <a:prstClr val="black"/>
                </a:solidFill>
              </a:rPr>
              <a:t>……………………….</a:t>
            </a:r>
          </a:p>
          <a:p>
            <a:pPr marL="457200" lvl="0" indent="-457200" algn="l" rtl="0">
              <a:buFont typeface="Wingdings" pitchFamily="2" charset="2"/>
              <a:buChar char="v"/>
            </a:pPr>
            <a:r>
              <a:rPr lang="en-US" sz="2200" b="1" dirty="0">
                <a:solidFill>
                  <a:prstClr val="black"/>
                </a:solidFill>
              </a:rPr>
              <a:t>The observation of </a:t>
            </a:r>
            <a:r>
              <a:rPr lang="en-US" sz="2200" b="1" dirty="0" err="1" smtClean="0">
                <a:solidFill>
                  <a:prstClr val="black"/>
                </a:solidFill>
              </a:rPr>
              <a:t>Barfoed</a:t>
            </a:r>
            <a:r>
              <a:rPr lang="en-US" sz="2200" b="1" dirty="0" smtClean="0">
                <a:solidFill>
                  <a:prstClr val="black"/>
                </a:solidFill>
              </a:rPr>
              <a:t> </a:t>
            </a:r>
            <a:r>
              <a:rPr lang="en-US" sz="2200" b="1" dirty="0" smtClean="0">
                <a:solidFill>
                  <a:prstClr val="black"/>
                </a:solidFill>
              </a:rPr>
              <a:t>test with boiling for 2 minutes  </a:t>
            </a:r>
            <a:r>
              <a:rPr lang="en-US" sz="2200" b="1" dirty="0">
                <a:solidFill>
                  <a:prstClr val="black"/>
                </a:solidFill>
              </a:rPr>
              <a:t>is …………………………… and this indicates that the solution is ……………………….</a:t>
            </a: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200" b="1" dirty="0" smtClean="0">
                <a:solidFill>
                  <a:prstClr val="black"/>
                </a:solidFill>
              </a:rPr>
              <a:t> </a:t>
            </a:r>
            <a:r>
              <a:rPr lang="en-US" sz="2200" b="1" dirty="0">
                <a:solidFill>
                  <a:prstClr val="black"/>
                </a:solidFill>
              </a:rPr>
              <a:t>The following test to do to identify the unknown solution is……………………………..</a:t>
            </a:r>
            <a:endParaRPr lang="ar-EG" sz="2200" b="1" dirty="0">
              <a:solidFill>
                <a:prstClr val="black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414477" y="2546658"/>
            <a:ext cx="2339611" cy="396043"/>
          </a:xfrm>
          <a:prstGeom prst="roundRect">
            <a:avLst/>
          </a:prstGeom>
          <a:solidFill>
            <a:srgbClr val="99FF66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Fehling test</a:t>
            </a:r>
            <a:endParaRPr lang="ar-EG" sz="3200" b="1" dirty="0">
              <a:solidFill>
                <a:prstClr val="black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6804389" y="2546658"/>
            <a:ext cx="2339611" cy="396043"/>
          </a:xfrm>
          <a:prstGeom prst="roundRect">
            <a:avLst/>
          </a:prstGeom>
          <a:solidFill>
            <a:srgbClr val="99FF66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Barfoed</a:t>
            </a:r>
            <a:r>
              <a:rPr lang="en-US" sz="3200" b="1" dirty="0" smtClean="0">
                <a:solidFill>
                  <a:schemeClr val="tx1"/>
                </a:solidFill>
              </a:rPr>
              <a:t> test</a:t>
            </a:r>
            <a:endParaRPr lang="ar-EG" sz="3200" b="1" dirty="0">
              <a:solidFill>
                <a:schemeClr val="tx1"/>
              </a:solidFill>
            </a:endParaRPr>
          </a:p>
        </p:txBody>
      </p:sp>
      <p:pic>
        <p:nvPicPr>
          <p:cNvPr id="12" name="صورة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0234" y="1025620"/>
            <a:ext cx="17272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صورة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29567" y="1162168"/>
            <a:ext cx="1621876" cy="784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صورة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13580" y="1050086"/>
            <a:ext cx="1627602" cy="1014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صورة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11864" y="909323"/>
            <a:ext cx="1724660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4619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467544" y="2546658"/>
            <a:ext cx="2339611" cy="396043"/>
          </a:xfrm>
          <a:prstGeom prst="roundRect">
            <a:avLst/>
          </a:prstGeom>
          <a:solidFill>
            <a:srgbClr val="99FF66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</a:rPr>
              <a:t>Molisch</a:t>
            </a:r>
            <a:r>
              <a:rPr lang="en-US" sz="3200" b="1" dirty="0" smtClean="0">
                <a:solidFill>
                  <a:prstClr val="black"/>
                </a:solidFill>
              </a:rPr>
              <a:t> test</a:t>
            </a:r>
            <a:endParaRPr lang="ar-EG" sz="3200" b="1" dirty="0">
              <a:solidFill>
                <a:prstClr val="black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491880" y="2546658"/>
            <a:ext cx="2088231" cy="396043"/>
          </a:xfrm>
          <a:prstGeom prst="roundRect">
            <a:avLst/>
          </a:prstGeom>
          <a:solidFill>
            <a:srgbClr val="99FF66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Iodine test</a:t>
            </a:r>
            <a:endParaRPr lang="ar-EG" sz="3200" b="1" dirty="0">
              <a:solidFill>
                <a:prstClr val="black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71500" y="161598"/>
            <a:ext cx="8748972" cy="476672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800" b="1" smtClean="0">
                <a:solidFill>
                  <a:prstClr val="black"/>
                </a:solidFill>
              </a:rPr>
              <a:t>3- </a:t>
            </a:r>
            <a:r>
              <a:rPr lang="en-US" sz="2800" b="1" dirty="0" smtClean="0">
                <a:solidFill>
                  <a:prstClr val="black"/>
                </a:solidFill>
              </a:rPr>
              <a:t>The following tests were done to unknown solution:</a:t>
            </a:r>
            <a:endParaRPr lang="ar-EG" sz="2800" b="1" dirty="0">
              <a:solidFill>
                <a:prstClr val="black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6372200" y="2532173"/>
            <a:ext cx="2339611" cy="396043"/>
          </a:xfrm>
          <a:prstGeom prst="roundRect">
            <a:avLst/>
          </a:prstGeom>
          <a:solidFill>
            <a:srgbClr val="99FF66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Fehling test</a:t>
            </a:r>
            <a:endParaRPr lang="ar-EG" sz="3200" b="1" dirty="0">
              <a:solidFill>
                <a:prstClr val="black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763688" y="5409219"/>
            <a:ext cx="2339611" cy="396043"/>
          </a:xfrm>
          <a:prstGeom prst="roundRect">
            <a:avLst/>
          </a:prstGeom>
          <a:solidFill>
            <a:srgbClr val="99FF66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Barfoed</a:t>
            </a:r>
            <a:r>
              <a:rPr lang="en-US" sz="3200" b="1" dirty="0" smtClean="0">
                <a:solidFill>
                  <a:schemeClr val="tx1"/>
                </a:solidFill>
              </a:rPr>
              <a:t> test</a:t>
            </a:r>
            <a:endParaRPr lang="ar-EG" sz="3200" b="1" dirty="0">
              <a:solidFill>
                <a:schemeClr val="tx1"/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5364088" y="5417838"/>
            <a:ext cx="2682883" cy="396045"/>
          </a:xfrm>
          <a:prstGeom prst="roundRect">
            <a:avLst/>
          </a:prstGeom>
          <a:solidFill>
            <a:srgbClr val="99FF66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Selwanoff</a:t>
            </a:r>
            <a:r>
              <a:rPr lang="en-US" sz="3200" b="1" dirty="0" smtClean="0">
                <a:solidFill>
                  <a:schemeClr val="tx1"/>
                </a:solidFill>
              </a:rPr>
              <a:t> test</a:t>
            </a:r>
            <a:endParaRPr lang="ar-EG" sz="3200" b="1" dirty="0">
              <a:solidFill>
                <a:schemeClr val="tx1"/>
              </a:solidFill>
            </a:endParaRPr>
          </a:p>
        </p:txBody>
      </p:sp>
      <p:pic>
        <p:nvPicPr>
          <p:cNvPr id="10" name="صورة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3749" y="1058277"/>
            <a:ext cx="17272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صورة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41838" y="1135917"/>
            <a:ext cx="1727200" cy="79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صورة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73347" y="1124503"/>
            <a:ext cx="1664565" cy="882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صورة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71163" y="3571250"/>
            <a:ext cx="1724660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59854" y="3851657"/>
            <a:ext cx="1569720" cy="890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0734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71500" y="404664"/>
            <a:ext cx="8892988" cy="6048672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l" rtl="0">
              <a:buFont typeface="Wingdings" pitchFamily="2" charset="2"/>
              <a:buChar char="v"/>
            </a:pPr>
            <a:r>
              <a:rPr lang="en-US" sz="2800" b="1" dirty="0" smtClean="0">
                <a:solidFill>
                  <a:prstClr val="black"/>
                </a:solidFill>
              </a:rPr>
              <a:t>The observation of </a:t>
            </a:r>
            <a:r>
              <a:rPr lang="en-US" sz="2800" b="1" dirty="0" err="1" smtClean="0">
                <a:solidFill>
                  <a:prstClr val="black"/>
                </a:solidFill>
              </a:rPr>
              <a:t>Molisch</a:t>
            </a:r>
            <a:r>
              <a:rPr lang="en-US" sz="2800" b="1" dirty="0" smtClean="0">
                <a:solidFill>
                  <a:prstClr val="black"/>
                </a:solidFill>
              </a:rPr>
              <a:t> test is ………………………… and this indicates that the solution is …………………….</a:t>
            </a: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800" b="1" dirty="0">
                <a:solidFill>
                  <a:prstClr val="black"/>
                </a:solidFill>
              </a:rPr>
              <a:t>The observation of </a:t>
            </a:r>
            <a:r>
              <a:rPr lang="en-US" sz="2800" b="1" dirty="0" smtClean="0">
                <a:solidFill>
                  <a:prstClr val="black"/>
                </a:solidFill>
              </a:rPr>
              <a:t>Iodine </a:t>
            </a:r>
            <a:r>
              <a:rPr lang="en-US" sz="2800" b="1" dirty="0">
                <a:solidFill>
                  <a:prstClr val="black"/>
                </a:solidFill>
              </a:rPr>
              <a:t>test is …………………………… and this indicates that the solution is </a:t>
            </a:r>
            <a:r>
              <a:rPr lang="en-US" sz="2800" b="1" dirty="0" smtClean="0">
                <a:solidFill>
                  <a:prstClr val="black"/>
                </a:solidFill>
              </a:rPr>
              <a:t>…………………….</a:t>
            </a: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800" b="1" dirty="0">
                <a:solidFill>
                  <a:prstClr val="black"/>
                </a:solidFill>
              </a:rPr>
              <a:t>The observation of </a:t>
            </a:r>
            <a:r>
              <a:rPr lang="en-US" sz="2800" b="1" dirty="0" smtClean="0">
                <a:solidFill>
                  <a:prstClr val="black"/>
                </a:solidFill>
              </a:rPr>
              <a:t>Fehling </a:t>
            </a:r>
            <a:r>
              <a:rPr lang="en-US" sz="2800" b="1" dirty="0">
                <a:solidFill>
                  <a:prstClr val="black"/>
                </a:solidFill>
              </a:rPr>
              <a:t>test is </a:t>
            </a:r>
            <a:r>
              <a:rPr lang="en-US" sz="2800" b="1" dirty="0" smtClean="0">
                <a:solidFill>
                  <a:prstClr val="black"/>
                </a:solidFill>
              </a:rPr>
              <a:t>………………………… </a:t>
            </a:r>
            <a:r>
              <a:rPr lang="en-US" sz="2800" b="1" dirty="0">
                <a:solidFill>
                  <a:prstClr val="black"/>
                </a:solidFill>
              </a:rPr>
              <a:t>and this indicates that the solution is </a:t>
            </a:r>
            <a:r>
              <a:rPr lang="en-US" sz="2800" b="1" dirty="0" smtClean="0">
                <a:solidFill>
                  <a:prstClr val="black"/>
                </a:solidFill>
              </a:rPr>
              <a:t>…………………….</a:t>
            </a:r>
          </a:p>
          <a:p>
            <a:pPr marL="457200" lvl="0" indent="-457200" algn="l" rtl="0">
              <a:buFont typeface="Wingdings" pitchFamily="2" charset="2"/>
              <a:buChar char="v"/>
            </a:pPr>
            <a:r>
              <a:rPr lang="en-US" sz="2800" b="1" dirty="0">
                <a:solidFill>
                  <a:prstClr val="black"/>
                </a:solidFill>
              </a:rPr>
              <a:t>The observation of </a:t>
            </a:r>
            <a:r>
              <a:rPr lang="en-US" sz="2800" b="1" dirty="0" err="1" smtClean="0">
                <a:solidFill>
                  <a:prstClr val="black"/>
                </a:solidFill>
              </a:rPr>
              <a:t>Barfoed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</a:rPr>
              <a:t>test after boiling for 2 </a:t>
            </a:r>
            <a:r>
              <a:rPr lang="en-US" sz="2800" b="1" dirty="0" err="1" smtClean="0">
                <a:solidFill>
                  <a:prstClr val="black"/>
                </a:solidFill>
              </a:rPr>
              <a:t>mins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>
                <a:solidFill>
                  <a:prstClr val="black"/>
                </a:solidFill>
              </a:rPr>
              <a:t>is </a:t>
            </a:r>
            <a:r>
              <a:rPr lang="en-US" sz="2800" b="1" dirty="0" smtClean="0">
                <a:solidFill>
                  <a:prstClr val="black"/>
                </a:solidFill>
              </a:rPr>
              <a:t>………………………… </a:t>
            </a:r>
            <a:r>
              <a:rPr lang="en-US" sz="2800" b="1" dirty="0">
                <a:solidFill>
                  <a:prstClr val="black"/>
                </a:solidFill>
              </a:rPr>
              <a:t>and this indicates that the solution is </a:t>
            </a:r>
            <a:r>
              <a:rPr lang="en-US" sz="2800" b="1" dirty="0" smtClean="0">
                <a:solidFill>
                  <a:prstClr val="black"/>
                </a:solidFill>
              </a:rPr>
              <a:t>…………………….</a:t>
            </a:r>
          </a:p>
          <a:p>
            <a:pPr marL="457200" lvl="0" indent="-457200" algn="l" rtl="0">
              <a:buFont typeface="Wingdings" pitchFamily="2" charset="2"/>
              <a:buChar char="v"/>
            </a:pPr>
            <a:r>
              <a:rPr lang="en-US" sz="2800" b="1" dirty="0">
                <a:solidFill>
                  <a:prstClr val="black"/>
                </a:solidFill>
              </a:rPr>
              <a:t>The observation of </a:t>
            </a:r>
            <a:r>
              <a:rPr lang="en-US" sz="2800" b="1" dirty="0" err="1" smtClean="0">
                <a:solidFill>
                  <a:prstClr val="black"/>
                </a:solidFill>
              </a:rPr>
              <a:t>Selwanoff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</a:rPr>
              <a:t>test after boiling for 2 </a:t>
            </a:r>
            <a:r>
              <a:rPr lang="en-US" sz="2800" b="1" dirty="0" err="1" smtClean="0">
                <a:solidFill>
                  <a:prstClr val="black"/>
                </a:solidFill>
              </a:rPr>
              <a:t>mins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</a:rPr>
              <a:t>is ……………………… </a:t>
            </a:r>
            <a:r>
              <a:rPr lang="en-US" sz="2800" b="1" dirty="0">
                <a:solidFill>
                  <a:prstClr val="black"/>
                </a:solidFill>
              </a:rPr>
              <a:t>and this indicates that the solution is …………………….</a:t>
            </a:r>
          </a:p>
          <a:p>
            <a:pPr marL="457200" lvl="0" indent="-457200" algn="l" rtl="0">
              <a:buFont typeface="Wingdings" pitchFamily="2" charset="2"/>
              <a:buChar char="v"/>
            </a:pPr>
            <a:endParaRPr lang="en-US" sz="2800" b="1" dirty="0">
              <a:solidFill>
                <a:prstClr val="black"/>
              </a:solidFill>
            </a:endParaRP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800" b="1" dirty="0" smtClean="0">
                <a:solidFill>
                  <a:prstClr val="black"/>
                </a:solidFill>
              </a:rPr>
              <a:t> the unknown solution is……………………………..</a:t>
            </a:r>
          </a:p>
          <a:p>
            <a:pPr marL="457200" indent="-457200" algn="l" rtl="0">
              <a:buFont typeface="Wingdings" pitchFamily="2" charset="2"/>
              <a:buChar char="v"/>
            </a:pPr>
            <a:endParaRPr lang="ar-EG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111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467544" y="2546658"/>
            <a:ext cx="2339611" cy="396043"/>
          </a:xfrm>
          <a:prstGeom prst="roundRect">
            <a:avLst/>
          </a:prstGeom>
          <a:solidFill>
            <a:srgbClr val="99FF66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</a:rPr>
              <a:t>Molisch</a:t>
            </a:r>
            <a:r>
              <a:rPr lang="en-US" sz="3200" b="1" dirty="0" smtClean="0">
                <a:solidFill>
                  <a:prstClr val="black"/>
                </a:solidFill>
              </a:rPr>
              <a:t> test</a:t>
            </a:r>
            <a:endParaRPr lang="ar-EG" sz="3200" b="1" dirty="0">
              <a:solidFill>
                <a:prstClr val="black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491880" y="2546658"/>
            <a:ext cx="2088231" cy="396043"/>
          </a:xfrm>
          <a:prstGeom prst="roundRect">
            <a:avLst/>
          </a:prstGeom>
          <a:solidFill>
            <a:srgbClr val="99FF66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Iodine test</a:t>
            </a:r>
            <a:endParaRPr lang="ar-EG" sz="3200" b="1" dirty="0">
              <a:solidFill>
                <a:prstClr val="black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71500" y="161598"/>
            <a:ext cx="8748972" cy="476672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800" b="1" smtClean="0">
                <a:solidFill>
                  <a:prstClr val="black"/>
                </a:solidFill>
              </a:rPr>
              <a:t>3- </a:t>
            </a:r>
            <a:r>
              <a:rPr lang="en-US" sz="2800" b="1" dirty="0" smtClean="0">
                <a:solidFill>
                  <a:prstClr val="black"/>
                </a:solidFill>
              </a:rPr>
              <a:t>The following tests were done to unknown solution:</a:t>
            </a:r>
            <a:endParaRPr lang="ar-EG" sz="2800" b="1" dirty="0">
              <a:solidFill>
                <a:prstClr val="black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6372200" y="2532173"/>
            <a:ext cx="2339611" cy="396043"/>
          </a:xfrm>
          <a:prstGeom prst="roundRect">
            <a:avLst/>
          </a:prstGeom>
          <a:solidFill>
            <a:srgbClr val="99FF66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Fehling test</a:t>
            </a:r>
            <a:endParaRPr lang="ar-EG" sz="3200" b="1" dirty="0">
              <a:solidFill>
                <a:prstClr val="black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763688" y="5409219"/>
            <a:ext cx="2339611" cy="396043"/>
          </a:xfrm>
          <a:prstGeom prst="roundRect">
            <a:avLst/>
          </a:prstGeom>
          <a:solidFill>
            <a:srgbClr val="99FF66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</a:rPr>
              <a:t>Barfoed</a:t>
            </a:r>
            <a:r>
              <a:rPr lang="en-US" sz="3200" b="1" dirty="0" smtClean="0">
                <a:solidFill>
                  <a:prstClr val="black"/>
                </a:solidFill>
              </a:rPr>
              <a:t> test</a:t>
            </a:r>
            <a:endParaRPr lang="ar-EG" sz="3200" b="1" dirty="0">
              <a:solidFill>
                <a:prstClr val="black"/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5364088" y="5417838"/>
            <a:ext cx="2682883" cy="396045"/>
          </a:xfrm>
          <a:prstGeom prst="roundRect">
            <a:avLst/>
          </a:prstGeom>
          <a:solidFill>
            <a:srgbClr val="99FF66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</a:rPr>
              <a:t>Selwanoff</a:t>
            </a:r>
            <a:r>
              <a:rPr lang="en-US" sz="3200" b="1" dirty="0" smtClean="0">
                <a:solidFill>
                  <a:prstClr val="black"/>
                </a:solidFill>
              </a:rPr>
              <a:t> test</a:t>
            </a:r>
            <a:endParaRPr lang="ar-EG" sz="3200" b="1" dirty="0">
              <a:solidFill>
                <a:prstClr val="black"/>
              </a:solidFill>
            </a:endParaRPr>
          </a:p>
        </p:txBody>
      </p:sp>
      <p:pic>
        <p:nvPicPr>
          <p:cNvPr id="10" name="صورة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3749" y="1058277"/>
            <a:ext cx="17272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صورة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41838" y="1135917"/>
            <a:ext cx="1727200" cy="79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صورة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73347" y="1124503"/>
            <a:ext cx="1664565" cy="882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صورة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71163" y="3571250"/>
            <a:ext cx="1724660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صورة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45658" y="3779267"/>
            <a:ext cx="1897380" cy="880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0945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71500" y="404664"/>
            <a:ext cx="8892988" cy="6048672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l" rtl="0">
              <a:buFont typeface="Wingdings" pitchFamily="2" charset="2"/>
              <a:buChar char="v"/>
            </a:pPr>
            <a:r>
              <a:rPr lang="en-US" sz="2800" b="1" dirty="0" smtClean="0">
                <a:solidFill>
                  <a:prstClr val="black"/>
                </a:solidFill>
              </a:rPr>
              <a:t>The observation of </a:t>
            </a:r>
            <a:r>
              <a:rPr lang="en-US" sz="2800" b="1" dirty="0" err="1" smtClean="0">
                <a:solidFill>
                  <a:prstClr val="black"/>
                </a:solidFill>
              </a:rPr>
              <a:t>Molisch</a:t>
            </a:r>
            <a:r>
              <a:rPr lang="en-US" sz="2800" b="1" dirty="0" smtClean="0">
                <a:solidFill>
                  <a:prstClr val="black"/>
                </a:solidFill>
              </a:rPr>
              <a:t> test is ………………………… and this indicates that the solution is …………………….</a:t>
            </a: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800" b="1" dirty="0">
                <a:solidFill>
                  <a:prstClr val="black"/>
                </a:solidFill>
              </a:rPr>
              <a:t>The observation of </a:t>
            </a:r>
            <a:r>
              <a:rPr lang="en-US" sz="2800" b="1" dirty="0" smtClean="0">
                <a:solidFill>
                  <a:prstClr val="black"/>
                </a:solidFill>
              </a:rPr>
              <a:t>Iodine </a:t>
            </a:r>
            <a:r>
              <a:rPr lang="en-US" sz="2800" b="1" dirty="0">
                <a:solidFill>
                  <a:prstClr val="black"/>
                </a:solidFill>
              </a:rPr>
              <a:t>test is …………………………… and this indicates that the solution is </a:t>
            </a:r>
            <a:r>
              <a:rPr lang="en-US" sz="2800" b="1" dirty="0" smtClean="0">
                <a:solidFill>
                  <a:prstClr val="black"/>
                </a:solidFill>
              </a:rPr>
              <a:t>…………………….</a:t>
            </a: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800" b="1" dirty="0">
                <a:solidFill>
                  <a:prstClr val="black"/>
                </a:solidFill>
              </a:rPr>
              <a:t>The observation of </a:t>
            </a:r>
            <a:r>
              <a:rPr lang="en-US" sz="2800" b="1" dirty="0" smtClean="0">
                <a:solidFill>
                  <a:prstClr val="black"/>
                </a:solidFill>
              </a:rPr>
              <a:t>Fehling </a:t>
            </a:r>
            <a:r>
              <a:rPr lang="en-US" sz="2800" b="1" dirty="0">
                <a:solidFill>
                  <a:prstClr val="black"/>
                </a:solidFill>
              </a:rPr>
              <a:t>test is </a:t>
            </a:r>
            <a:r>
              <a:rPr lang="en-US" sz="2800" b="1" dirty="0" smtClean="0">
                <a:solidFill>
                  <a:prstClr val="black"/>
                </a:solidFill>
              </a:rPr>
              <a:t>………………………… </a:t>
            </a:r>
            <a:r>
              <a:rPr lang="en-US" sz="2800" b="1" dirty="0">
                <a:solidFill>
                  <a:prstClr val="black"/>
                </a:solidFill>
              </a:rPr>
              <a:t>and this indicates that the solution is </a:t>
            </a:r>
            <a:r>
              <a:rPr lang="en-US" sz="2800" b="1" dirty="0" smtClean="0">
                <a:solidFill>
                  <a:prstClr val="black"/>
                </a:solidFill>
              </a:rPr>
              <a:t>…………………….</a:t>
            </a:r>
          </a:p>
          <a:p>
            <a:pPr marL="457200" lvl="0" indent="-457200" algn="l" rtl="0">
              <a:buFont typeface="Wingdings" pitchFamily="2" charset="2"/>
              <a:buChar char="v"/>
            </a:pPr>
            <a:r>
              <a:rPr lang="en-US" sz="2800" b="1" dirty="0">
                <a:solidFill>
                  <a:prstClr val="black"/>
                </a:solidFill>
              </a:rPr>
              <a:t>The observation of </a:t>
            </a:r>
            <a:r>
              <a:rPr lang="en-US" sz="2800" b="1" dirty="0" err="1" smtClean="0">
                <a:solidFill>
                  <a:prstClr val="black"/>
                </a:solidFill>
              </a:rPr>
              <a:t>Barfoed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</a:rPr>
              <a:t>test after boiling for 2 </a:t>
            </a:r>
            <a:r>
              <a:rPr lang="en-US" sz="2800" b="1" dirty="0" err="1" smtClean="0">
                <a:solidFill>
                  <a:prstClr val="black"/>
                </a:solidFill>
              </a:rPr>
              <a:t>mins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>
                <a:solidFill>
                  <a:prstClr val="black"/>
                </a:solidFill>
              </a:rPr>
              <a:t>is </a:t>
            </a:r>
            <a:r>
              <a:rPr lang="en-US" sz="2800" b="1" dirty="0" smtClean="0">
                <a:solidFill>
                  <a:prstClr val="black"/>
                </a:solidFill>
              </a:rPr>
              <a:t>………………………… </a:t>
            </a:r>
            <a:r>
              <a:rPr lang="en-US" sz="2800" b="1" dirty="0">
                <a:solidFill>
                  <a:prstClr val="black"/>
                </a:solidFill>
              </a:rPr>
              <a:t>and this indicates that the solution is </a:t>
            </a:r>
            <a:r>
              <a:rPr lang="en-US" sz="2800" b="1" dirty="0" smtClean="0">
                <a:solidFill>
                  <a:prstClr val="black"/>
                </a:solidFill>
              </a:rPr>
              <a:t>…………………….</a:t>
            </a:r>
          </a:p>
          <a:p>
            <a:pPr marL="457200" lvl="0" indent="-457200" algn="l" rtl="0">
              <a:buFont typeface="Wingdings" pitchFamily="2" charset="2"/>
              <a:buChar char="v"/>
            </a:pPr>
            <a:r>
              <a:rPr lang="en-US" sz="2800" b="1" dirty="0">
                <a:solidFill>
                  <a:prstClr val="black"/>
                </a:solidFill>
              </a:rPr>
              <a:t>The observation of </a:t>
            </a:r>
            <a:r>
              <a:rPr lang="en-US" sz="2800" b="1" dirty="0" err="1" smtClean="0">
                <a:solidFill>
                  <a:prstClr val="black"/>
                </a:solidFill>
              </a:rPr>
              <a:t>Selwanoff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</a:rPr>
              <a:t>test after boiling for 2 </a:t>
            </a:r>
            <a:r>
              <a:rPr lang="en-US" sz="2800" b="1" dirty="0" err="1" smtClean="0">
                <a:solidFill>
                  <a:prstClr val="black"/>
                </a:solidFill>
              </a:rPr>
              <a:t>mins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</a:rPr>
              <a:t>is ……………………… </a:t>
            </a:r>
            <a:r>
              <a:rPr lang="en-US" sz="2800" b="1" dirty="0">
                <a:solidFill>
                  <a:prstClr val="black"/>
                </a:solidFill>
              </a:rPr>
              <a:t>and this indicates that the solution is …………………….</a:t>
            </a:r>
          </a:p>
          <a:p>
            <a:pPr marL="457200" lvl="0" indent="-457200" algn="l" rtl="0">
              <a:buFont typeface="Wingdings" pitchFamily="2" charset="2"/>
              <a:buChar char="v"/>
            </a:pPr>
            <a:endParaRPr lang="en-US" sz="2800" b="1" dirty="0">
              <a:solidFill>
                <a:prstClr val="black"/>
              </a:solidFill>
            </a:endParaRP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800" b="1" dirty="0" smtClean="0">
                <a:solidFill>
                  <a:prstClr val="black"/>
                </a:solidFill>
              </a:rPr>
              <a:t> the unknown solution is……………………………..</a:t>
            </a:r>
          </a:p>
          <a:p>
            <a:pPr marL="457200" indent="-457200" algn="l" rtl="0">
              <a:buFont typeface="Wingdings" pitchFamily="2" charset="2"/>
              <a:buChar char="v"/>
            </a:pPr>
            <a:endParaRPr lang="ar-EG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27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This is </a:t>
            </a:r>
            <a:r>
              <a:rPr lang="en-US" b="1" dirty="0" err="1" smtClean="0"/>
              <a:t>Molisch</a:t>
            </a:r>
            <a:r>
              <a:rPr lang="en-US" b="1" dirty="0" smtClean="0"/>
              <a:t> test done for an unknown solution</a:t>
            </a:r>
            <a:endParaRPr lang="ar-EG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11560" y="213285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r>
              <a:rPr lang="en-US" b="1" dirty="0" err="1" smtClean="0"/>
              <a:t>Molisch</a:t>
            </a:r>
            <a:r>
              <a:rPr lang="en-US" b="1" dirty="0" smtClean="0"/>
              <a:t> test is used to differentiate between …………</a:t>
            </a:r>
            <a:r>
              <a:rPr lang="en-US" b="1" dirty="0" smtClean="0">
                <a:solidFill>
                  <a:srgbClr val="FF0000"/>
                </a:solidFill>
              </a:rPr>
              <a:t>CHO</a:t>
            </a:r>
            <a:r>
              <a:rPr lang="en-US" b="1" dirty="0" smtClean="0"/>
              <a:t>………………… and ………</a:t>
            </a:r>
            <a:r>
              <a:rPr lang="en-US" b="1" dirty="0" smtClean="0">
                <a:solidFill>
                  <a:srgbClr val="FF0000"/>
                </a:solidFill>
              </a:rPr>
              <a:t>non CHO</a:t>
            </a:r>
            <a:r>
              <a:rPr lang="en-US" b="1" dirty="0" smtClean="0"/>
              <a:t>………… solution.</a:t>
            </a:r>
          </a:p>
          <a:p>
            <a:pPr algn="l" rtl="0"/>
            <a:r>
              <a:rPr lang="en-US" b="1" dirty="0" smtClean="0"/>
              <a:t>The reddish violet ring observed in </a:t>
            </a:r>
            <a:r>
              <a:rPr lang="en-US" b="1" dirty="0" err="1" smtClean="0"/>
              <a:t>Molisch</a:t>
            </a:r>
            <a:r>
              <a:rPr lang="en-US" b="1" dirty="0" smtClean="0"/>
              <a:t> test indicates that the unknown solution is ………………</a:t>
            </a:r>
            <a:r>
              <a:rPr lang="en-US" b="1" dirty="0" smtClean="0">
                <a:solidFill>
                  <a:srgbClr val="FF0000"/>
                </a:solidFill>
              </a:rPr>
              <a:t>CHO</a:t>
            </a:r>
            <a:r>
              <a:rPr lang="en-US" b="1" dirty="0" smtClean="0"/>
              <a:t>……….</a:t>
            </a:r>
          </a:p>
          <a:p>
            <a:pPr algn="l" rtl="0"/>
            <a:r>
              <a:rPr lang="en-US" b="1" dirty="0"/>
              <a:t>The reddish violet </a:t>
            </a:r>
            <a:r>
              <a:rPr lang="en-US" b="1" dirty="0" smtClean="0"/>
              <a:t>ring </a:t>
            </a:r>
            <a:r>
              <a:rPr lang="en-US" b="1" dirty="0"/>
              <a:t>observed in </a:t>
            </a:r>
            <a:r>
              <a:rPr lang="en-US" b="1" dirty="0" err="1"/>
              <a:t>Molisch</a:t>
            </a:r>
            <a:r>
              <a:rPr lang="en-US" b="1" dirty="0"/>
              <a:t> test </a:t>
            </a:r>
            <a:r>
              <a:rPr lang="en-US" b="1" dirty="0" smtClean="0"/>
              <a:t>is due to the condensation of …………</a:t>
            </a:r>
            <a:r>
              <a:rPr lang="en-US" b="1" dirty="0" smtClean="0">
                <a:solidFill>
                  <a:srgbClr val="FF0000"/>
                </a:solidFill>
              </a:rPr>
              <a:t>furfura</a:t>
            </a:r>
            <a:r>
              <a:rPr lang="en-US" b="1" dirty="0" smtClean="0"/>
              <a:t>l………… with ……………</a:t>
            </a:r>
            <a:r>
              <a:rPr lang="el-GR" b="1" dirty="0" smtClean="0">
                <a:solidFill>
                  <a:srgbClr val="FF0000"/>
                </a:solidFill>
              </a:rPr>
              <a:t>α</a:t>
            </a:r>
            <a:r>
              <a:rPr lang="en-US" b="1" dirty="0" smtClean="0">
                <a:solidFill>
                  <a:srgbClr val="FF0000"/>
                </a:solidFill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</a:rPr>
              <a:t>naphthol</a:t>
            </a:r>
            <a:r>
              <a:rPr lang="en-US" b="1" dirty="0" smtClean="0"/>
              <a:t>…………………..</a:t>
            </a:r>
            <a:endParaRPr lang="ar-EG" b="1" dirty="0"/>
          </a:p>
        </p:txBody>
      </p:sp>
      <p:pic>
        <p:nvPicPr>
          <p:cNvPr id="4" name="صورة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80408" y="1628304"/>
            <a:ext cx="1727200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143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This is iodine test done for an unknown CHO solution</a:t>
            </a:r>
            <a:endParaRPr lang="ar-EG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2132856"/>
            <a:ext cx="8784976" cy="4525963"/>
          </a:xfrm>
        </p:spPr>
        <p:txBody>
          <a:bodyPr>
            <a:normAutofit fontScale="85000" lnSpcReduction="20000"/>
          </a:bodyPr>
          <a:lstStyle/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r>
              <a:rPr lang="en-US" b="1" dirty="0" smtClean="0"/>
              <a:t>Iodine test is used to differentiate between ………………..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..</a:t>
            </a:r>
            <a:r>
              <a:rPr lang="en-US" b="1" dirty="0" smtClean="0">
                <a:solidFill>
                  <a:srgbClr val="FF0000"/>
                </a:solidFill>
              </a:rPr>
              <a:t>polysaccharide</a:t>
            </a:r>
            <a:r>
              <a:rPr lang="en-US" b="1" dirty="0" smtClean="0"/>
              <a:t>…… and …… </a:t>
            </a:r>
            <a:r>
              <a:rPr lang="en-US" b="1" dirty="0" smtClean="0">
                <a:solidFill>
                  <a:srgbClr val="FF0000"/>
                </a:solidFill>
              </a:rPr>
              <a:t>non polysaccharide </a:t>
            </a:r>
            <a:r>
              <a:rPr lang="en-US" b="1" dirty="0" smtClean="0"/>
              <a:t>…………… solutions.</a:t>
            </a:r>
          </a:p>
          <a:p>
            <a:pPr algn="l" rtl="0"/>
            <a:r>
              <a:rPr lang="en-US" b="1" dirty="0" smtClean="0"/>
              <a:t>The blue </a:t>
            </a:r>
            <a:r>
              <a:rPr lang="en-US" b="1" dirty="0" err="1" smtClean="0"/>
              <a:t>colour</a:t>
            </a:r>
            <a:r>
              <a:rPr lang="en-US" b="1" dirty="0" smtClean="0"/>
              <a:t> observed in </a:t>
            </a:r>
            <a:r>
              <a:rPr lang="en-US" b="1" dirty="0" err="1" smtClean="0"/>
              <a:t>Molisch</a:t>
            </a:r>
            <a:r>
              <a:rPr lang="en-US" b="1" dirty="0" smtClean="0"/>
              <a:t> test indicates that the unknown solution is …………</a:t>
            </a:r>
            <a:r>
              <a:rPr lang="en-US" b="1" dirty="0" smtClean="0">
                <a:solidFill>
                  <a:srgbClr val="FF0000"/>
                </a:solidFill>
              </a:rPr>
              <a:t>Starch (polysaccharide)</a:t>
            </a:r>
            <a:r>
              <a:rPr lang="en-US" b="1" dirty="0" smtClean="0"/>
              <a:t>………….</a:t>
            </a:r>
          </a:p>
          <a:p>
            <a:pPr algn="l" rtl="0"/>
            <a:r>
              <a:rPr lang="en-US" b="1" dirty="0"/>
              <a:t>The </a:t>
            </a:r>
            <a:r>
              <a:rPr lang="en-US" b="1" dirty="0" smtClean="0"/>
              <a:t>blue </a:t>
            </a:r>
            <a:r>
              <a:rPr lang="en-US" b="1" dirty="0" err="1" smtClean="0"/>
              <a:t>colour</a:t>
            </a:r>
            <a:r>
              <a:rPr lang="en-US" b="1" dirty="0" smtClean="0"/>
              <a:t> </a:t>
            </a:r>
            <a:r>
              <a:rPr lang="en-US" b="1" dirty="0"/>
              <a:t>observed in </a:t>
            </a:r>
            <a:r>
              <a:rPr lang="en-US" b="1" dirty="0" err="1"/>
              <a:t>Molisch</a:t>
            </a:r>
            <a:r>
              <a:rPr lang="en-US" b="1" dirty="0"/>
              <a:t> test </a:t>
            </a:r>
            <a:r>
              <a:rPr lang="en-US" b="1" dirty="0" smtClean="0"/>
              <a:t>is due to the formation of …</a:t>
            </a:r>
            <a:r>
              <a:rPr lang="en-US" b="1" dirty="0" smtClean="0">
                <a:solidFill>
                  <a:srgbClr val="FF0000"/>
                </a:solidFill>
              </a:rPr>
              <a:t>micelles</a:t>
            </a:r>
            <a:r>
              <a:rPr lang="en-US" b="1" dirty="0" smtClean="0"/>
              <a:t>…… which adsorb iodine. This is due to the …</a:t>
            </a:r>
            <a:r>
              <a:rPr lang="en-US" b="1" dirty="0" smtClean="0">
                <a:solidFill>
                  <a:srgbClr val="FF0000"/>
                </a:solidFill>
              </a:rPr>
              <a:t>polysaccharide</a:t>
            </a:r>
            <a:r>
              <a:rPr lang="en-US" b="1" dirty="0" smtClean="0"/>
              <a:t>…… nature of …</a:t>
            </a:r>
            <a:r>
              <a:rPr lang="en-US" b="1" u="sng" dirty="0" smtClean="0">
                <a:solidFill>
                  <a:srgbClr val="FF0000"/>
                </a:solidFill>
              </a:rPr>
              <a:t>starch</a:t>
            </a:r>
            <a:r>
              <a:rPr lang="en-US" b="1" dirty="0" smtClean="0"/>
              <a:t>….</a:t>
            </a:r>
            <a:endParaRPr lang="ar-EG" b="1" dirty="0"/>
          </a:p>
        </p:txBody>
      </p:sp>
      <p:pic>
        <p:nvPicPr>
          <p:cNvPr id="4" name="صورة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35896" y="1700811"/>
            <a:ext cx="1728191" cy="1584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5821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This is Fehling test done for an unknown CHO solution</a:t>
            </a:r>
            <a:endParaRPr lang="ar-EG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2132856"/>
            <a:ext cx="8784976" cy="4525963"/>
          </a:xfrm>
        </p:spPr>
        <p:txBody>
          <a:bodyPr>
            <a:normAutofit fontScale="85000" lnSpcReduction="10000"/>
          </a:bodyPr>
          <a:lstStyle/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r>
              <a:rPr lang="en-US" b="1" dirty="0" smtClean="0"/>
              <a:t>Fehling test is used to differentiate between ………………..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..</a:t>
            </a:r>
            <a:r>
              <a:rPr lang="en-US" b="1" dirty="0" smtClean="0">
                <a:solidFill>
                  <a:srgbClr val="FF0000"/>
                </a:solidFill>
              </a:rPr>
              <a:t>reducing sugar (reducing CHO)</a:t>
            </a:r>
            <a:r>
              <a:rPr lang="en-US" b="1" dirty="0" smtClean="0"/>
              <a:t>…… and …… </a:t>
            </a:r>
            <a:r>
              <a:rPr lang="en-US" b="1" dirty="0" smtClean="0">
                <a:solidFill>
                  <a:srgbClr val="FF0000"/>
                </a:solidFill>
              </a:rPr>
              <a:t>non reducing sugar</a:t>
            </a:r>
            <a:r>
              <a:rPr lang="en-US" b="1" dirty="0" smtClean="0"/>
              <a:t>….</a:t>
            </a:r>
          </a:p>
          <a:p>
            <a:pPr algn="l" rtl="0"/>
            <a:r>
              <a:rPr lang="en-US" b="1" dirty="0" smtClean="0"/>
              <a:t>The red precipitate observed in Fehling test indicates that the unknown solution is ……</a:t>
            </a:r>
            <a:r>
              <a:rPr lang="en-US" b="1" dirty="0">
                <a:solidFill>
                  <a:srgbClr val="FF0000"/>
                </a:solidFill>
              </a:rPr>
              <a:t> reducing sugar </a:t>
            </a:r>
            <a:r>
              <a:rPr lang="en-US" b="1" dirty="0" smtClean="0"/>
              <a:t>……………….</a:t>
            </a:r>
          </a:p>
          <a:p>
            <a:pPr algn="l" rtl="0"/>
            <a:r>
              <a:rPr lang="en-US" b="1" dirty="0"/>
              <a:t>The </a:t>
            </a:r>
            <a:r>
              <a:rPr lang="en-US" b="1" dirty="0">
                <a:solidFill>
                  <a:prstClr val="black"/>
                </a:solidFill>
              </a:rPr>
              <a:t>red precipitate </a:t>
            </a:r>
            <a:r>
              <a:rPr lang="en-US" b="1" dirty="0" smtClean="0"/>
              <a:t>observed </a:t>
            </a:r>
            <a:r>
              <a:rPr lang="en-US" b="1" dirty="0"/>
              <a:t>in </a:t>
            </a:r>
            <a:r>
              <a:rPr lang="en-US" b="1" dirty="0" smtClean="0"/>
              <a:t>Fehling </a:t>
            </a:r>
            <a:r>
              <a:rPr lang="en-US" b="1" dirty="0"/>
              <a:t>test </a:t>
            </a:r>
            <a:r>
              <a:rPr lang="en-US" b="1" dirty="0" smtClean="0"/>
              <a:t>is due to the formation of …</a:t>
            </a:r>
            <a:r>
              <a:rPr lang="en-US" b="1" dirty="0" smtClean="0">
                <a:solidFill>
                  <a:srgbClr val="FF0000"/>
                </a:solidFill>
              </a:rPr>
              <a:t>cupric hydroxide</a:t>
            </a:r>
            <a:r>
              <a:rPr lang="en-US" b="1" dirty="0" smtClean="0"/>
              <a:t>……</a:t>
            </a:r>
            <a:endParaRPr lang="ar-EG" b="1" dirty="0"/>
          </a:p>
        </p:txBody>
      </p:sp>
      <p:pic>
        <p:nvPicPr>
          <p:cNvPr id="4" name="صورة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72951" y="1734415"/>
            <a:ext cx="1884784" cy="1529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9529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This is </a:t>
            </a:r>
            <a:r>
              <a:rPr lang="en-US" b="1" dirty="0" err="1" smtClean="0"/>
              <a:t>Barfoed</a:t>
            </a:r>
            <a:r>
              <a:rPr lang="en-US" b="1" dirty="0" smtClean="0"/>
              <a:t> test done for an reducing CHO solution</a:t>
            </a:r>
            <a:endParaRPr lang="ar-EG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2132856"/>
            <a:ext cx="8784976" cy="4525963"/>
          </a:xfrm>
        </p:spPr>
        <p:txBody>
          <a:bodyPr>
            <a:normAutofit fontScale="85000" lnSpcReduction="20000"/>
          </a:bodyPr>
          <a:lstStyle/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r>
              <a:rPr lang="en-US" b="1" dirty="0" err="1" smtClean="0"/>
              <a:t>Barfoed</a:t>
            </a:r>
            <a:r>
              <a:rPr lang="en-US" b="1" dirty="0" smtClean="0"/>
              <a:t> test is used to differentiate between ………………..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..</a:t>
            </a:r>
            <a:r>
              <a:rPr lang="en-US" b="1" dirty="0" err="1" smtClean="0">
                <a:solidFill>
                  <a:srgbClr val="FF0000"/>
                </a:solidFill>
              </a:rPr>
              <a:t>monosaccharides</a:t>
            </a:r>
            <a:r>
              <a:rPr lang="en-US" b="1" dirty="0" smtClean="0"/>
              <a:t>…… and …… </a:t>
            </a:r>
            <a:r>
              <a:rPr lang="en-US" b="1" dirty="0" smtClean="0">
                <a:solidFill>
                  <a:srgbClr val="FF0000"/>
                </a:solidFill>
              </a:rPr>
              <a:t>disaccharides</a:t>
            </a:r>
            <a:r>
              <a:rPr lang="en-US" b="1" dirty="0" smtClean="0"/>
              <a:t>….</a:t>
            </a:r>
          </a:p>
          <a:p>
            <a:pPr algn="l" rtl="0"/>
            <a:r>
              <a:rPr lang="en-US" b="1" dirty="0" smtClean="0"/>
              <a:t>In </a:t>
            </a:r>
            <a:r>
              <a:rPr lang="en-US" b="1" dirty="0" err="1" smtClean="0"/>
              <a:t>Barfoed</a:t>
            </a:r>
            <a:r>
              <a:rPr lang="en-US" b="1" dirty="0" smtClean="0"/>
              <a:t> test, the appearance of red precipitate in 2 minutes indicates that the unknown solution is ……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monosaccharide , </a:t>
            </a:r>
            <a:r>
              <a:rPr lang="en-US" b="1" dirty="0" smtClean="0"/>
              <a:t>while its appearance after 10 minutes </a:t>
            </a:r>
            <a:r>
              <a:rPr lang="en-US" b="1" dirty="0">
                <a:solidFill>
                  <a:prstClr val="black"/>
                </a:solidFill>
              </a:rPr>
              <a:t>indicates that the unknown solution is ……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disaccharide </a:t>
            </a:r>
            <a:r>
              <a:rPr lang="en-US" b="1" dirty="0" smtClean="0"/>
              <a:t>……………….</a:t>
            </a:r>
          </a:p>
          <a:p>
            <a:pPr algn="l" rtl="0"/>
            <a:r>
              <a:rPr lang="en-US" b="1" dirty="0"/>
              <a:t>The </a:t>
            </a:r>
            <a:r>
              <a:rPr lang="en-US" b="1" dirty="0">
                <a:solidFill>
                  <a:prstClr val="black"/>
                </a:solidFill>
              </a:rPr>
              <a:t>red precipitate </a:t>
            </a:r>
            <a:r>
              <a:rPr lang="en-US" b="1" dirty="0" smtClean="0"/>
              <a:t>observed </a:t>
            </a:r>
            <a:r>
              <a:rPr lang="en-US" b="1" dirty="0"/>
              <a:t>in </a:t>
            </a:r>
            <a:r>
              <a:rPr lang="en-US" b="1" dirty="0" err="1" smtClean="0"/>
              <a:t>Barfoed</a:t>
            </a:r>
            <a:r>
              <a:rPr lang="en-US" b="1" dirty="0" smtClean="0"/>
              <a:t> test is due to the reduction of…</a:t>
            </a:r>
            <a:r>
              <a:rPr lang="en-US" b="1" dirty="0" smtClean="0">
                <a:solidFill>
                  <a:srgbClr val="FF0000"/>
                </a:solidFill>
              </a:rPr>
              <a:t>copper ions</a:t>
            </a:r>
            <a:r>
              <a:rPr lang="en-US" b="1" dirty="0" smtClean="0"/>
              <a:t>……</a:t>
            </a:r>
            <a:endParaRPr lang="ar-EG" b="1" dirty="0"/>
          </a:p>
        </p:txBody>
      </p:sp>
      <p:pic>
        <p:nvPicPr>
          <p:cNvPr id="4" name="صورة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69710" y="1555026"/>
            <a:ext cx="1724660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6479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This is </a:t>
            </a:r>
            <a:r>
              <a:rPr lang="en-US" b="1" dirty="0" err="1" smtClean="0"/>
              <a:t>Seliwanoff</a:t>
            </a:r>
            <a:r>
              <a:rPr lang="en-US" b="1" dirty="0" smtClean="0"/>
              <a:t> test done for an reducing monosaccharide solution</a:t>
            </a:r>
            <a:endParaRPr lang="ar-EG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2132856"/>
            <a:ext cx="8784976" cy="4525963"/>
          </a:xfrm>
        </p:spPr>
        <p:txBody>
          <a:bodyPr>
            <a:normAutofit fontScale="77500" lnSpcReduction="20000"/>
          </a:bodyPr>
          <a:lstStyle/>
          <a:p>
            <a:pPr algn="l" rtl="0"/>
            <a:endParaRPr lang="en-US" dirty="0" smtClean="0"/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algn="l" rtl="0"/>
            <a:r>
              <a:rPr lang="en-US" b="1" dirty="0" err="1"/>
              <a:t>Seliwanoff</a:t>
            </a:r>
            <a:r>
              <a:rPr lang="en-US" b="1" dirty="0"/>
              <a:t> </a:t>
            </a:r>
            <a:r>
              <a:rPr lang="en-US" b="1" dirty="0" smtClean="0"/>
              <a:t>test is used to differentiate between ………………..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..</a:t>
            </a:r>
            <a:r>
              <a:rPr lang="en-US" b="1" dirty="0" err="1" smtClean="0">
                <a:solidFill>
                  <a:srgbClr val="FF0000"/>
                </a:solidFill>
              </a:rPr>
              <a:t>monosaccharides</a:t>
            </a:r>
            <a:r>
              <a:rPr lang="en-US" b="1" dirty="0" smtClean="0"/>
              <a:t>…… and …… </a:t>
            </a:r>
            <a:r>
              <a:rPr lang="en-US" b="1" dirty="0" smtClean="0">
                <a:solidFill>
                  <a:srgbClr val="FF0000"/>
                </a:solidFill>
              </a:rPr>
              <a:t>disaccharides</a:t>
            </a:r>
            <a:r>
              <a:rPr lang="en-US" b="1" dirty="0" smtClean="0"/>
              <a:t>….</a:t>
            </a:r>
          </a:p>
          <a:p>
            <a:pPr algn="l" rtl="0"/>
            <a:r>
              <a:rPr lang="en-US" b="1" dirty="0"/>
              <a:t>In </a:t>
            </a:r>
            <a:r>
              <a:rPr lang="en-US" b="1" dirty="0" err="1"/>
              <a:t>Seliwanoff</a:t>
            </a:r>
            <a:r>
              <a:rPr lang="en-US" b="1" dirty="0"/>
              <a:t> </a:t>
            </a:r>
            <a:r>
              <a:rPr lang="en-US" b="1" dirty="0" smtClean="0"/>
              <a:t>test, the appearance of red </a:t>
            </a:r>
            <a:r>
              <a:rPr lang="en-US" b="1" dirty="0" err="1" smtClean="0"/>
              <a:t>colour</a:t>
            </a:r>
            <a:r>
              <a:rPr lang="en-US" b="1" dirty="0" smtClean="0"/>
              <a:t> in 2 minutes indicates that the unknown solution is ……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ketose</a:t>
            </a:r>
            <a:r>
              <a:rPr lang="en-US" b="1" dirty="0" smtClean="0"/>
              <a:t>..as…</a:t>
            </a:r>
            <a:r>
              <a:rPr lang="en-US" b="1" dirty="0" smtClean="0">
                <a:solidFill>
                  <a:srgbClr val="FF0000"/>
                </a:solidFill>
              </a:rPr>
              <a:t>fructose , </a:t>
            </a:r>
            <a:r>
              <a:rPr lang="en-US" b="1" dirty="0" smtClean="0"/>
              <a:t>while its appearance after 10 minutes </a:t>
            </a:r>
            <a:r>
              <a:rPr lang="en-US" b="1" dirty="0">
                <a:solidFill>
                  <a:prstClr val="black"/>
                </a:solidFill>
              </a:rPr>
              <a:t>indicates that the unknown solution is ……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aldose</a:t>
            </a:r>
            <a:r>
              <a:rPr lang="en-US" b="1" dirty="0" smtClean="0"/>
              <a:t>… as ….</a:t>
            </a:r>
            <a:r>
              <a:rPr lang="en-US" b="1" dirty="0" smtClean="0">
                <a:solidFill>
                  <a:srgbClr val="FF0000"/>
                </a:solidFill>
              </a:rPr>
              <a:t>glucose </a:t>
            </a:r>
            <a:r>
              <a:rPr lang="en-US" b="1" dirty="0" smtClean="0"/>
              <a:t>……………….</a:t>
            </a:r>
          </a:p>
          <a:p>
            <a:pPr algn="l" rtl="0"/>
            <a:r>
              <a:rPr lang="en-US" b="1" dirty="0"/>
              <a:t>The </a:t>
            </a:r>
            <a:r>
              <a:rPr lang="en-US" b="1" dirty="0">
                <a:solidFill>
                  <a:prstClr val="black"/>
                </a:solidFill>
              </a:rPr>
              <a:t>red </a:t>
            </a:r>
            <a:r>
              <a:rPr lang="en-US" b="1" dirty="0" err="1" smtClean="0">
                <a:solidFill>
                  <a:prstClr val="black"/>
                </a:solidFill>
              </a:rPr>
              <a:t>colour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smtClean="0"/>
              <a:t>observed </a:t>
            </a:r>
            <a:r>
              <a:rPr lang="en-US" b="1" dirty="0"/>
              <a:t>in </a:t>
            </a:r>
            <a:r>
              <a:rPr lang="en-US" b="1" dirty="0" err="1" smtClean="0"/>
              <a:t>Barfoed</a:t>
            </a:r>
            <a:r>
              <a:rPr lang="en-US" b="1" dirty="0" smtClean="0"/>
              <a:t> test is due to the condensation of…</a:t>
            </a:r>
            <a:r>
              <a:rPr lang="en-US" b="1" dirty="0" smtClean="0">
                <a:solidFill>
                  <a:srgbClr val="FF0000"/>
                </a:solidFill>
              </a:rPr>
              <a:t>furfural</a:t>
            </a:r>
            <a:r>
              <a:rPr lang="en-US" b="1" dirty="0" smtClean="0"/>
              <a:t>…… with ……</a:t>
            </a:r>
            <a:r>
              <a:rPr lang="en-US" b="1" dirty="0" smtClean="0">
                <a:solidFill>
                  <a:srgbClr val="FF0000"/>
                </a:solidFill>
              </a:rPr>
              <a:t>resorcinol</a:t>
            </a:r>
            <a:r>
              <a:rPr lang="en-US" b="1" dirty="0" smtClean="0"/>
              <a:t>…..</a:t>
            </a:r>
            <a:endParaRPr lang="ar-EG" b="1" dirty="0"/>
          </a:p>
        </p:txBody>
      </p:sp>
      <p:pic>
        <p:nvPicPr>
          <p:cNvPr id="4" name="صورة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60464" y="1593983"/>
            <a:ext cx="1569720" cy="1469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3442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FF99FF"/>
            </a:gs>
            <a:gs pos="17999">
              <a:srgbClr val="99CCFF"/>
            </a:gs>
            <a:gs pos="34000">
              <a:srgbClr val="9966FF"/>
            </a:gs>
            <a:gs pos="61000">
              <a:srgbClr val="CC99FF"/>
            </a:gs>
            <a:gs pos="82001">
              <a:srgbClr val="FF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24" y="5027560"/>
            <a:ext cx="7993063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159444" y="2780928"/>
            <a:ext cx="8640960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D60093"/>
                </a:solidFill>
              </a:rPr>
              <a:t>BY</a:t>
            </a:r>
            <a:r>
              <a:rPr lang="en-US" sz="3600" b="1" dirty="0" smtClean="0"/>
              <a:t> </a:t>
            </a:r>
            <a:r>
              <a:rPr lang="en-US" sz="3600" b="1" dirty="0" smtClean="0"/>
              <a:t>Dr. </a:t>
            </a:r>
            <a:r>
              <a:rPr lang="en-US" sz="3600" b="1" dirty="0" err="1" smtClean="0"/>
              <a:t>Naglaa</a:t>
            </a:r>
            <a:r>
              <a:rPr lang="en-US" sz="3600" b="1" dirty="0" smtClean="0"/>
              <a:t> Ibrahim </a:t>
            </a:r>
            <a:r>
              <a:rPr lang="en-US" sz="3600" b="1" dirty="0" err="1" smtClean="0"/>
              <a:t>Azab</a:t>
            </a:r>
            <a:endParaRPr lang="en-US" sz="3600" b="1" dirty="0" smtClean="0"/>
          </a:p>
          <a:p>
            <a:pPr algn="ctr"/>
            <a:r>
              <a:rPr lang="en-US" sz="3600" b="1" dirty="0" smtClean="0"/>
              <a:t>Assistant professor of medical biochemistry</a:t>
            </a:r>
            <a:endParaRPr lang="ar-EG" sz="36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148332" y="260648"/>
            <a:ext cx="8640960" cy="2308324"/>
          </a:xfrm>
          <a:prstGeom prst="rect">
            <a:avLst/>
          </a:prstGeom>
          <a:solidFill>
            <a:srgbClr val="FFCCFF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 smtClean="0"/>
              <a:t>Revision on practical course of Medical Biochemistry  for 1</a:t>
            </a:r>
            <a:r>
              <a:rPr lang="en-US" sz="4800" b="1" baseline="30000" dirty="0" smtClean="0"/>
              <a:t>st</a:t>
            </a:r>
            <a:r>
              <a:rPr lang="en-US" sz="4800" b="1" dirty="0" smtClean="0"/>
              <a:t> year medical students</a:t>
            </a:r>
            <a:endParaRPr lang="en-US" sz="3200" b="1" dirty="0" smtClean="0"/>
          </a:p>
        </p:txBody>
      </p:sp>
      <p:sp>
        <p:nvSpPr>
          <p:cNvPr id="5" name="مربع نص 4"/>
          <p:cNvSpPr txBox="1"/>
          <p:nvPr/>
        </p:nvSpPr>
        <p:spPr>
          <a:xfrm>
            <a:off x="86163" y="4117812"/>
            <a:ext cx="8640960" cy="1138773"/>
          </a:xfrm>
          <a:prstGeom prst="rect">
            <a:avLst/>
          </a:prstGeom>
          <a:solidFill>
            <a:srgbClr val="CCFFCC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D60093"/>
                </a:solidFill>
              </a:rPr>
              <a:t>Tests done and photos taken by</a:t>
            </a:r>
            <a:r>
              <a:rPr lang="en-US" sz="3200" b="1" dirty="0" smtClean="0">
                <a:solidFill>
                  <a:srgbClr val="D60093"/>
                </a:solidFill>
              </a:rPr>
              <a:t> </a:t>
            </a:r>
          </a:p>
          <a:p>
            <a:pPr algn="ctr"/>
            <a:r>
              <a:rPr lang="en-US" sz="3200" b="1" dirty="0" smtClean="0"/>
              <a:t> Mr. </a:t>
            </a:r>
            <a:r>
              <a:rPr lang="en-US" sz="3200" b="1" dirty="0" err="1" smtClean="0"/>
              <a:t>Tarek</a:t>
            </a:r>
            <a:r>
              <a:rPr lang="en-US" sz="3200" b="1" dirty="0" smtClean="0"/>
              <a:t>    a laboratory technician</a:t>
            </a:r>
            <a:endParaRPr lang="ar-EG" sz="3200" b="1" dirty="0"/>
          </a:p>
        </p:txBody>
      </p:sp>
    </p:spTree>
    <p:extLst>
      <p:ext uri="{BB962C8B-B14F-4D97-AF65-F5344CB8AC3E}">
        <p14:creationId xmlns:p14="http://schemas.microsoft.com/office/powerpoint/2010/main" val="393329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971600" y="3005501"/>
            <a:ext cx="2339611" cy="396043"/>
          </a:xfrm>
          <a:prstGeom prst="roundRect">
            <a:avLst/>
          </a:prstGeom>
          <a:solidFill>
            <a:srgbClr val="99FF66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Molisch</a:t>
            </a:r>
            <a:r>
              <a:rPr lang="en-US" sz="3200" b="1" dirty="0" smtClean="0">
                <a:solidFill>
                  <a:schemeClr val="tx1"/>
                </a:solidFill>
              </a:rPr>
              <a:t> test</a:t>
            </a:r>
            <a:endParaRPr lang="ar-EG" sz="3200" b="1" dirty="0">
              <a:solidFill>
                <a:schemeClr val="tx1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492677" y="3005501"/>
            <a:ext cx="2339611" cy="396044"/>
          </a:xfrm>
          <a:prstGeom prst="roundRect">
            <a:avLst/>
          </a:prstGeom>
          <a:solidFill>
            <a:srgbClr val="99FF66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Iodine test</a:t>
            </a:r>
            <a:endParaRPr lang="ar-EG" sz="3200" b="1" dirty="0">
              <a:solidFill>
                <a:schemeClr val="tx1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71500" y="161598"/>
            <a:ext cx="8748972" cy="476672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800" b="1" dirty="0" smtClean="0">
                <a:solidFill>
                  <a:schemeClr val="tx1"/>
                </a:solidFill>
              </a:rPr>
              <a:t>1- The following tests were done to unknown solution:</a:t>
            </a:r>
            <a:endParaRPr lang="ar-EG" sz="2800" b="1" dirty="0">
              <a:solidFill>
                <a:schemeClr val="tx1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71500" y="3979846"/>
            <a:ext cx="8892988" cy="2761522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l" rtl="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tx1"/>
                </a:solidFill>
              </a:rPr>
              <a:t>The observation of </a:t>
            </a:r>
            <a:r>
              <a:rPr lang="en-US" sz="2800" b="1" dirty="0" err="1" smtClean="0">
                <a:solidFill>
                  <a:schemeClr val="tx1"/>
                </a:solidFill>
              </a:rPr>
              <a:t>Molisch</a:t>
            </a:r>
            <a:r>
              <a:rPr lang="en-US" sz="2800" b="1" dirty="0" smtClean="0">
                <a:solidFill>
                  <a:schemeClr val="tx1"/>
                </a:solidFill>
              </a:rPr>
              <a:t> test is …………………………… and this indicates that the solution is ……………………….</a:t>
            </a: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</a:rPr>
              <a:t>The observation of </a:t>
            </a:r>
            <a:r>
              <a:rPr lang="en-US" sz="2800" b="1" dirty="0" smtClean="0">
                <a:solidFill>
                  <a:schemeClr val="tx1"/>
                </a:solidFill>
              </a:rPr>
              <a:t>Iodine </a:t>
            </a:r>
            <a:r>
              <a:rPr lang="en-US" sz="2800" b="1" dirty="0">
                <a:solidFill>
                  <a:schemeClr val="tx1"/>
                </a:solidFill>
              </a:rPr>
              <a:t>test is …………………………… and this indicates that the solution is ……………………….</a:t>
            </a: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tx1"/>
                </a:solidFill>
              </a:rPr>
              <a:t> the unknown solution is……………………………..</a:t>
            </a: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tx1"/>
                </a:solidFill>
              </a:rPr>
              <a:t>The aspect of this unknown solution is expected to be …………………………</a:t>
            </a:r>
          </a:p>
          <a:p>
            <a:pPr marL="457200" indent="-457200" algn="l" rtl="0">
              <a:buFont typeface="Wingdings" pitchFamily="2" charset="2"/>
              <a:buChar char="v"/>
            </a:pPr>
            <a:endParaRPr lang="ar-EG" sz="2800" b="1" dirty="0">
              <a:solidFill>
                <a:schemeClr val="tx1"/>
              </a:solidFill>
            </a:endParaRPr>
          </a:p>
        </p:txBody>
      </p:sp>
      <p:pic>
        <p:nvPicPr>
          <p:cNvPr id="6" name="صورة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77805" y="1440086"/>
            <a:ext cx="17272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39246" y="1196136"/>
            <a:ext cx="2136636" cy="10309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7846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971599" y="2805423"/>
            <a:ext cx="2339611" cy="396043"/>
          </a:xfrm>
          <a:prstGeom prst="roundRect">
            <a:avLst/>
          </a:prstGeom>
          <a:solidFill>
            <a:srgbClr val="99FF66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Molisch</a:t>
            </a:r>
            <a:r>
              <a:rPr lang="en-US" sz="3200" b="1" dirty="0" smtClean="0">
                <a:solidFill>
                  <a:schemeClr val="tx1"/>
                </a:solidFill>
              </a:rPr>
              <a:t> test</a:t>
            </a:r>
            <a:endParaRPr lang="ar-EG" sz="3200" b="1" dirty="0">
              <a:solidFill>
                <a:schemeClr val="tx1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517994" y="2805423"/>
            <a:ext cx="2339611" cy="396044"/>
          </a:xfrm>
          <a:prstGeom prst="roundRect">
            <a:avLst/>
          </a:prstGeom>
          <a:solidFill>
            <a:srgbClr val="99FF66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Iodine test</a:t>
            </a:r>
            <a:endParaRPr lang="ar-EG" sz="3200" b="1" dirty="0">
              <a:solidFill>
                <a:schemeClr val="tx1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71500" y="161598"/>
            <a:ext cx="8748972" cy="476672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800" b="1" dirty="0" smtClean="0">
                <a:solidFill>
                  <a:schemeClr val="tx1"/>
                </a:solidFill>
              </a:rPr>
              <a:t>1- The following tests were done to unknown solution:</a:t>
            </a:r>
            <a:endParaRPr lang="ar-EG" sz="2800" b="1" dirty="0">
              <a:solidFill>
                <a:schemeClr val="tx1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-180528" y="3356992"/>
            <a:ext cx="9324528" cy="350100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l" rtl="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tx1"/>
                </a:solidFill>
              </a:rPr>
              <a:t>The observation of </a:t>
            </a:r>
            <a:r>
              <a:rPr lang="en-US" sz="2800" b="1" dirty="0" err="1" smtClean="0">
                <a:solidFill>
                  <a:schemeClr val="tx1"/>
                </a:solidFill>
              </a:rPr>
              <a:t>Molisch</a:t>
            </a:r>
            <a:r>
              <a:rPr lang="en-US" sz="2800" b="1" dirty="0" smtClean="0">
                <a:solidFill>
                  <a:schemeClr val="tx1"/>
                </a:solidFill>
              </a:rPr>
              <a:t> test is </a:t>
            </a:r>
            <a:r>
              <a:rPr lang="en-US" sz="2800" b="1" dirty="0" smtClean="0">
                <a:solidFill>
                  <a:srgbClr val="D60093"/>
                </a:solidFill>
              </a:rPr>
              <a:t>the appearance of reddish violet ring</a:t>
            </a:r>
            <a:r>
              <a:rPr lang="en-US" sz="2800" b="1" dirty="0" smtClean="0">
                <a:solidFill>
                  <a:schemeClr val="tx1"/>
                </a:solidFill>
              </a:rPr>
              <a:t> and this indicates that the solution is </a:t>
            </a:r>
            <a:r>
              <a:rPr lang="en-US" sz="2800" b="1" dirty="0" smtClean="0">
                <a:solidFill>
                  <a:srgbClr val="D60093"/>
                </a:solidFill>
              </a:rPr>
              <a:t>carbohydrate</a:t>
            </a: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</a:rPr>
              <a:t>The observation of </a:t>
            </a:r>
            <a:r>
              <a:rPr lang="en-US" sz="2800" b="1" dirty="0" smtClean="0">
                <a:solidFill>
                  <a:schemeClr val="tx1"/>
                </a:solidFill>
              </a:rPr>
              <a:t>Iodine </a:t>
            </a:r>
            <a:r>
              <a:rPr lang="en-US" sz="2800" b="1" dirty="0">
                <a:solidFill>
                  <a:schemeClr val="tx1"/>
                </a:solidFill>
              </a:rPr>
              <a:t>test is </a:t>
            </a:r>
            <a:r>
              <a:rPr lang="en-US" sz="2800" b="1" dirty="0" smtClean="0">
                <a:solidFill>
                  <a:srgbClr val="D60093"/>
                </a:solidFill>
              </a:rPr>
              <a:t>the appearance of blue </a:t>
            </a:r>
            <a:r>
              <a:rPr lang="en-US" sz="2800" b="1" dirty="0" err="1" smtClean="0">
                <a:solidFill>
                  <a:srgbClr val="D60093"/>
                </a:solidFill>
              </a:rPr>
              <a:t>colour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and this indicates that the solution is </a:t>
            </a:r>
            <a:r>
              <a:rPr lang="en-US" sz="2800" b="1" dirty="0" smtClean="0">
                <a:solidFill>
                  <a:srgbClr val="D60093"/>
                </a:solidFill>
              </a:rPr>
              <a:t>starch</a:t>
            </a:r>
            <a:endParaRPr lang="en-US" sz="2800" b="1" dirty="0">
              <a:solidFill>
                <a:srgbClr val="D60093"/>
              </a:solidFill>
            </a:endParaRP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tx1"/>
                </a:solidFill>
              </a:rPr>
              <a:t> the unknown solution is</a:t>
            </a:r>
            <a:r>
              <a:rPr lang="en-US" sz="2800" b="1" dirty="0" smtClean="0">
                <a:solidFill>
                  <a:srgbClr val="D60093"/>
                </a:solidFill>
              </a:rPr>
              <a:t> starch</a:t>
            </a: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tx1"/>
                </a:solidFill>
              </a:rPr>
              <a:t>The aspect of this unknown solution is expected to be </a:t>
            </a:r>
            <a:r>
              <a:rPr lang="en-US" sz="2800" b="1" dirty="0" smtClean="0">
                <a:solidFill>
                  <a:srgbClr val="D60093"/>
                </a:solidFill>
              </a:rPr>
              <a:t>turbid</a:t>
            </a:r>
            <a:endParaRPr lang="ar-EG" sz="2800" b="1" dirty="0">
              <a:solidFill>
                <a:schemeClr val="tx1"/>
              </a:solidFill>
            </a:endParaRPr>
          </a:p>
        </p:txBody>
      </p:sp>
      <p:pic>
        <p:nvPicPr>
          <p:cNvPr id="6" name="صورة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77804" y="1229303"/>
            <a:ext cx="17272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76833" y="1227571"/>
            <a:ext cx="1782619" cy="1008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7461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971600" y="3005501"/>
            <a:ext cx="2339611" cy="396043"/>
          </a:xfrm>
          <a:prstGeom prst="roundRect">
            <a:avLst/>
          </a:prstGeom>
          <a:solidFill>
            <a:srgbClr val="99FF66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Molisch</a:t>
            </a:r>
            <a:r>
              <a:rPr lang="en-US" sz="3200" b="1" dirty="0" smtClean="0">
                <a:solidFill>
                  <a:schemeClr val="tx1"/>
                </a:solidFill>
              </a:rPr>
              <a:t> test</a:t>
            </a:r>
            <a:endParaRPr lang="ar-EG" sz="3200" b="1" dirty="0">
              <a:solidFill>
                <a:schemeClr val="tx1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492677" y="3005501"/>
            <a:ext cx="2339611" cy="396044"/>
          </a:xfrm>
          <a:prstGeom prst="roundRect">
            <a:avLst/>
          </a:prstGeom>
          <a:solidFill>
            <a:srgbClr val="99FF66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Iodine test</a:t>
            </a:r>
            <a:endParaRPr lang="ar-EG" sz="3200" b="1" dirty="0">
              <a:solidFill>
                <a:schemeClr val="tx1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71500" y="161598"/>
            <a:ext cx="8748972" cy="476672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800" b="1" dirty="0" smtClean="0">
                <a:solidFill>
                  <a:schemeClr val="tx1"/>
                </a:solidFill>
              </a:rPr>
              <a:t>2- The following tests were done to unknown solution:</a:t>
            </a:r>
            <a:endParaRPr lang="ar-EG" sz="2800" b="1" dirty="0">
              <a:solidFill>
                <a:schemeClr val="tx1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71500" y="3979846"/>
            <a:ext cx="8892988" cy="2761522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l" rtl="0"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</a:rPr>
              <a:t>The observation of </a:t>
            </a:r>
            <a:r>
              <a:rPr lang="en-US" sz="2800" b="1" dirty="0" err="1">
                <a:solidFill>
                  <a:schemeClr val="tx1"/>
                </a:solidFill>
              </a:rPr>
              <a:t>Molisch</a:t>
            </a:r>
            <a:r>
              <a:rPr lang="en-US" sz="2800" b="1" dirty="0">
                <a:solidFill>
                  <a:schemeClr val="tx1"/>
                </a:solidFill>
              </a:rPr>
              <a:t> test </a:t>
            </a:r>
            <a:r>
              <a:rPr lang="en-US" sz="2800" b="1" dirty="0" smtClean="0">
                <a:solidFill>
                  <a:schemeClr val="tx1"/>
                </a:solidFill>
              </a:rPr>
              <a:t>is …………………………… </a:t>
            </a:r>
            <a:r>
              <a:rPr lang="en-US" sz="2800" b="1" dirty="0">
                <a:solidFill>
                  <a:schemeClr val="tx1"/>
                </a:solidFill>
              </a:rPr>
              <a:t>and this </a:t>
            </a:r>
            <a:r>
              <a:rPr lang="en-US" sz="2800" b="1" dirty="0" smtClean="0">
                <a:solidFill>
                  <a:schemeClr val="tx1"/>
                </a:solidFill>
              </a:rPr>
              <a:t>indicates </a:t>
            </a:r>
            <a:r>
              <a:rPr lang="en-US" sz="2800" b="1" dirty="0">
                <a:solidFill>
                  <a:schemeClr val="tx1"/>
                </a:solidFill>
              </a:rPr>
              <a:t>that the solution is </a:t>
            </a:r>
            <a:r>
              <a:rPr lang="en-US" sz="2800" b="1" dirty="0" smtClean="0">
                <a:solidFill>
                  <a:schemeClr val="tx1"/>
                </a:solidFill>
              </a:rPr>
              <a:t>……………………….</a:t>
            </a: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</a:rPr>
              <a:t>The observation of Iodine test is …………………………… and this indicates that the solution is </a:t>
            </a:r>
            <a:r>
              <a:rPr lang="en-US" sz="2800" b="1" dirty="0" smtClean="0">
                <a:solidFill>
                  <a:schemeClr val="tx1"/>
                </a:solidFill>
              </a:rPr>
              <a:t>……………………….</a:t>
            </a:r>
            <a:endParaRPr lang="en-US" sz="2800" b="1" dirty="0">
              <a:solidFill>
                <a:schemeClr val="tx1"/>
              </a:solidFill>
            </a:endParaRP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tx1"/>
                </a:solidFill>
              </a:rPr>
              <a:t>What is the following test to be done in order to identify the unknown solution? What are its possible results?.........................</a:t>
            </a:r>
            <a:endParaRPr lang="ar-EG" sz="2800" b="1" dirty="0">
              <a:solidFill>
                <a:schemeClr val="tx1"/>
              </a:solidFill>
            </a:endParaRPr>
          </a:p>
        </p:txBody>
      </p:sp>
      <p:pic>
        <p:nvPicPr>
          <p:cNvPr id="6" name="صورة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77805" y="1440086"/>
            <a:ext cx="17272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51375" y="1127220"/>
            <a:ext cx="2114550" cy="1136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1266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71500" y="404664"/>
            <a:ext cx="9072500" cy="634673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l" rtl="0"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</a:rPr>
              <a:t>The observation of </a:t>
            </a:r>
            <a:r>
              <a:rPr lang="en-US" sz="2800" b="1" dirty="0" err="1">
                <a:solidFill>
                  <a:schemeClr val="tx1"/>
                </a:solidFill>
              </a:rPr>
              <a:t>Molisch</a:t>
            </a:r>
            <a:r>
              <a:rPr lang="en-US" sz="2800" b="1" dirty="0">
                <a:solidFill>
                  <a:schemeClr val="tx1"/>
                </a:solidFill>
              </a:rPr>
              <a:t> test is </a:t>
            </a:r>
            <a:r>
              <a:rPr lang="en-US" sz="2800" b="1" dirty="0">
                <a:solidFill>
                  <a:srgbClr val="D60093"/>
                </a:solidFill>
              </a:rPr>
              <a:t>the appearance of reddish violet ring</a:t>
            </a:r>
            <a:r>
              <a:rPr lang="en-US" sz="2800" b="1" dirty="0">
                <a:solidFill>
                  <a:schemeClr val="tx1"/>
                </a:solidFill>
              </a:rPr>
              <a:t> and this indicates that the solution is </a:t>
            </a:r>
            <a:r>
              <a:rPr lang="en-US" sz="2800" b="1" dirty="0">
                <a:solidFill>
                  <a:srgbClr val="D60093"/>
                </a:solidFill>
              </a:rPr>
              <a:t>carbohydrate</a:t>
            </a: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</a:rPr>
              <a:t>The observation of Iodine test is </a:t>
            </a:r>
            <a:r>
              <a:rPr lang="en-US" sz="2800" b="1" dirty="0">
                <a:solidFill>
                  <a:srgbClr val="D60093"/>
                </a:solidFill>
              </a:rPr>
              <a:t>the </a:t>
            </a:r>
            <a:r>
              <a:rPr lang="en-US" sz="2800" b="1" dirty="0" smtClean="0">
                <a:solidFill>
                  <a:srgbClr val="D60093"/>
                </a:solidFill>
              </a:rPr>
              <a:t>absence </a:t>
            </a:r>
            <a:r>
              <a:rPr lang="en-US" sz="2800" b="1" dirty="0">
                <a:solidFill>
                  <a:srgbClr val="D60093"/>
                </a:solidFill>
              </a:rPr>
              <a:t>of blue </a:t>
            </a:r>
            <a:r>
              <a:rPr lang="en-US" sz="2800" b="1" dirty="0" err="1">
                <a:solidFill>
                  <a:srgbClr val="D60093"/>
                </a:solidFill>
              </a:rPr>
              <a:t>colour</a:t>
            </a:r>
            <a:r>
              <a:rPr lang="en-US" sz="2800" b="1" dirty="0">
                <a:solidFill>
                  <a:schemeClr val="tx1"/>
                </a:solidFill>
              </a:rPr>
              <a:t> and this indicates that the solution is </a:t>
            </a:r>
            <a:r>
              <a:rPr lang="en-US" sz="2800" b="1" dirty="0" smtClean="0">
                <a:solidFill>
                  <a:srgbClr val="D60093"/>
                </a:solidFill>
              </a:rPr>
              <a:t>not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rgbClr val="D60093"/>
                </a:solidFill>
              </a:rPr>
              <a:t>starch</a:t>
            </a:r>
            <a:endParaRPr lang="en-US" sz="2800" b="1" dirty="0">
              <a:solidFill>
                <a:srgbClr val="D60093"/>
              </a:solidFill>
            </a:endParaRP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tx1"/>
                </a:solidFill>
              </a:rPr>
              <a:t>What is the following test to be done in order to identify the unknown solution? What are its possible  observations and results? </a:t>
            </a:r>
            <a:r>
              <a:rPr lang="en-US" sz="2800" b="1" dirty="0" smtClean="0">
                <a:solidFill>
                  <a:srgbClr val="D60093"/>
                </a:solidFill>
              </a:rPr>
              <a:t>Fehling test.</a:t>
            </a:r>
          </a:p>
          <a:p>
            <a:pPr algn="l" rtl="0"/>
            <a:r>
              <a:rPr lang="en-US" sz="2800" b="1" dirty="0" smtClean="0">
                <a:solidFill>
                  <a:srgbClr val="D60093"/>
                </a:solidFill>
              </a:rPr>
              <a:t>- Either appearance of red precipitate indicating that the  solution is reducing sugar</a:t>
            </a:r>
          </a:p>
          <a:p>
            <a:pPr algn="l" rtl="0"/>
            <a:r>
              <a:rPr lang="en-US" sz="2800" b="1" dirty="0" smtClean="0">
                <a:solidFill>
                  <a:srgbClr val="D60093"/>
                </a:solidFill>
              </a:rPr>
              <a:t>- Or no appearance </a:t>
            </a:r>
            <a:r>
              <a:rPr lang="en-US" sz="2800" b="1" dirty="0">
                <a:solidFill>
                  <a:srgbClr val="D60093"/>
                </a:solidFill>
              </a:rPr>
              <a:t>of red precipitate indicating that the  solution is </a:t>
            </a:r>
            <a:r>
              <a:rPr lang="en-US" sz="2800" b="1" dirty="0" smtClean="0">
                <a:solidFill>
                  <a:srgbClr val="D60093"/>
                </a:solidFill>
              </a:rPr>
              <a:t>not reducing sugar</a:t>
            </a:r>
            <a:endParaRPr lang="ar-EG" sz="2800" b="1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522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121926" y="3008238"/>
            <a:ext cx="2339611" cy="396043"/>
          </a:xfrm>
          <a:prstGeom prst="roundRect">
            <a:avLst/>
          </a:prstGeom>
          <a:solidFill>
            <a:srgbClr val="99FF66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</a:rPr>
              <a:t>Molisch</a:t>
            </a:r>
            <a:r>
              <a:rPr lang="en-US" sz="3200" b="1" dirty="0" smtClean="0">
                <a:solidFill>
                  <a:prstClr val="black"/>
                </a:solidFill>
              </a:rPr>
              <a:t> test</a:t>
            </a:r>
            <a:endParaRPr lang="ar-EG" sz="3200" b="1" dirty="0">
              <a:solidFill>
                <a:prstClr val="black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059832" y="3008238"/>
            <a:ext cx="2339611" cy="396044"/>
          </a:xfrm>
          <a:prstGeom prst="roundRect">
            <a:avLst/>
          </a:prstGeom>
          <a:solidFill>
            <a:srgbClr val="99FF66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Iodine test</a:t>
            </a:r>
            <a:endParaRPr lang="ar-EG" sz="3200" b="1" dirty="0">
              <a:solidFill>
                <a:prstClr val="black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71500" y="161598"/>
            <a:ext cx="8748972" cy="476672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800" b="1" smtClean="0">
                <a:solidFill>
                  <a:prstClr val="black"/>
                </a:solidFill>
              </a:rPr>
              <a:t>3- </a:t>
            </a:r>
            <a:r>
              <a:rPr lang="en-US" sz="2800" b="1" dirty="0" smtClean="0">
                <a:solidFill>
                  <a:prstClr val="black"/>
                </a:solidFill>
              </a:rPr>
              <a:t>The following tests were done to unknown solution:</a:t>
            </a:r>
            <a:endParaRPr lang="ar-EG" sz="2800" b="1" dirty="0">
              <a:solidFill>
                <a:prstClr val="black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71500" y="3979846"/>
            <a:ext cx="8892988" cy="2761522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l" rtl="0">
              <a:buFont typeface="Wingdings" pitchFamily="2" charset="2"/>
              <a:buChar char="v"/>
            </a:pPr>
            <a:r>
              <a:rPr lang="en-US" sz="2800" b="1" dirty="0" smtClean="0">
                <a:solidFill>
                  <a:prstClr val="black"/>
                </a:solidFill>
              </a:rPr>
              <a:t>The observation of </a:t>
            </a:r>
            <a:r>
              <a:rPr lang="en-US" sz="2800" b="1" dirty="0" err="1" smtClean="0">
                <a:solidFill>
                  <a:prstClr val="black"/>
                </a:solidFill>
              </a:rPr>
              <a:t>Molisch</a:t>
            </a:r>
            <a:r>
              <a:rPr lang="en-US" sz="2800" b="1" dirty="0" smtClean="0">
                <a:solidFill>
                  <a:prstClr val="black"/>
                </a:solidFill>
              </a:rPr>
              <a:t> test is …………………………… and this indicates that the solution is ……………………….</a:t>
            </a: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800" b="1" dirty="0">
                <a:solidFill>
                  <a:prstClr val="black"/>
                </a:solidFill>
              </a:rPr>
              <a:t>The observation of </a:t>
            </a:r>
            <a:r>
              <a:rPr lang="en-US" sz="2800" b="1" dirty="0" smtClean="0">
                <a:solidFill>
                  <a:prstClr val="black"/>
                </a:solidFill>
              </a:rPr>
              <a:t>Iodine </a:t>
            </a:r>
            <a:r>
              <a:rPr lang="en-US" sz="2800" b="1" dirty="0">
                <a:solidFill>
                  <a:prstClr val="black"/>
                </a:solidFill>
              </a:rPr>
              <a:t>test is …………………………… and this indicates that the solution is </a:t>
            </a:r>
            <a:r>
              <a:rPr lang="en-US" sz="2800" b="1" dirty="0" smtClean="0">
                <a:solidFill>
                  <a:prstClr val="black"/>
                </a:solidFill>
              </a:rPr>
              <a:t>……………………….</a:t>
            </a: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800" b="1" dirty="0">
                <a:solidFill>
                  <a:prstClr val="black"/>
                </a:solidFill>
              </a:rPr>
              <a:t>The observation of </a:t>
            </a:r>
            <a:r>
              <a:rPr lang="en-US" sz="2800" b="1" dirty="0" smtClean="0">
                <a:solidFill>
                  <a:prstClr val="black"/>
                </a:solidFill>
              </a:rPr>
              <a:t>Fehling </a:t>
            </a:r>
            <a:r>
              <a:rPr lang="en-US" sz="2800" b="1" dirty="0">
                <a:solidFill>
                  <a:prstClr val="black"/>
                </a:solidFill>
              </a:rPr>
              <a:t>test is …………………………… and this indicates that the solution is ……………………….</a:t>
            </a: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800" b="1" dirty="0" smtClean="0">
                <a:solidFill>
                  <a:prstClr val="black"/>
                </a:solidFill>
              </a:rPr>
              <a:t> the unknown solution is……………………………..</a:t>
            </a:r>
          </a:p>
          <a:p>
            <a:pPr marL="457200" indent="-457200" algn="l" rtl="0">
              <a:buFont typeface="Wingdings" pitchFamily="2" charset="2"/>
              <a:buChar char="v"/>
            </a:pPr>
            <a:endParaRPr lang="ar-EG" sz="2800" b="1" dirty="0">
              <a:solidFill>
                <a:prstClr val="black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6228184" y="3008238"/>
            <a:ext cx="2339611" cy="396043"/>
          </a:xfrm>
          <a:prstGeom prst="roundRect">
            <a:avLst/>
          </a:prstGeom>
          <a:solidFill>
            <a:srgbClr val="99FF66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Fehling test</a:t>
            </a:r>
            <a:endParaRPr lang="ar-EG" sz="3200" b="1" dirty="0">
              <a:solidFill>
                <a:schemeClr val="tx1"/>
              </a:solidFill>
            </a:endParaRPr>
          </a:p>
        </p:txBody>
      </p:sp>
      <p:pic>
        <p:nvPicPr>
          <p:cNvPr id="11" name="صورة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8131" y="1280395"/>
            <a:ext cx="17272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صورة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72362" y="1188320"/>
            <a:ext cx="2114550" cy="113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صورة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10584" y="1239833"/>
            <a:ext cx="1974808" cy="1104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7883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121926" y="3008238"/>
            <a:ext cx="2339611" cy="396043"/>
          </a:xfrm>
          <a:prstGeom prst="roundRect">
            <a:avLst/>
          </a:prstGeom>
          <a:solidFill>
            <a:srgbClr val="99FF66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</a:rPr>
              <a:t>Molisch</a:t>
            </a:r>
            <a:r>
              <a:rPr lang="en-US" sz="3200" b="1" dirty="0" smtClean="0">
                <a:solidFill>
                  <a:prstClr val="black"/>
                </a:solidFill>
              </a:rPr>
              <a:t> test</a:t>
            </a:r>
            <a:endParaRPr lang="ar-EG" sz="3200" b="1" dirty="0">
              <a:solidFill>
                <a:prstClr val="black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059832" y="3008238"/>
            <a:ext cx="2339611" cy="396044"/>
          </a:xfrm>
          <a:prstGeom prst="roundRect">
            <a:avLst/>
          </a:prstGeom>
          <a:solidFill>
            <a:srgbClr val="99FF66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Iodine test</a:t>
            </a:r>
            <a:endParaRPr lang="ar-EG" sz="3200" b="1" dirty="0">
              <a:solidFill>
                <a:prstClr val="black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71500" y="161598"/>
            <a:ext cx="8748972" cy="476672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800" b="1" smtClean="0">
                <a:solidFill>
                  <a:prstClr val="black"/>
                </a:solidFill>
              </a:rPr>
              <a:t>3- </a:t>
            </a:r>
            <a:r>
              <a:rPr lang="en-US" sz="2800" b="1" dirty="0" smtClean="0">
                <a:solidFill>
                  <a:prstClr val="black"/>
                </a:solidFill>
              </a:rPr>
              <a:t>The following tests were done to unknown solution:</a:t>
            </a:r>
            <a:endParaRPr lang="ar-EG" sz="2800" b="1" dirty="0">
              <a:solidFill>
                <a:prstClr val="black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71500" y="3979846"/>
            <a:ext cx="8892988" cy="2761522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l" rtl="0">
              <a:buFont typeface="Wingdings" pitchFamily="2" charset="2"/>
              <a:buChar char="v"/>
            </a:pPr>
            <a:r>
              <a:rPr lang="en-US" sz="2800" b="1" dirty="0" smtClean="0">
                <a:solidFill>
                  <a:prstClr val="black"/>
                </a:solidFill>
              </a:rPr>
              <a:t>The observation of </a:t>
            </a:r>
            <a:r>
              <a:rPr lang="en-US" sz="2800" b="1" dirty="0" err="1" smtClean="0">
                <a:solidFill>
                  <a:prstClr val="black"/>
                </a:solidFill>
              </a:rPr>
              <a:t>Molisch</a:t>
            </a:r>
            <a:r>
              <a:rPr lang="en-US" sz="2800" b="1" dirty="0" smtClean="0">
                <a:solidFill>
                  <a:prstClr val="black"/>
                </a:solidFill>
              </a:rPr>
              <a:t> test is …………………………… and this indicates that the solution is ……………………….</a:t>
            </a: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800" b="1" dirty="0">
                <a:solidFill>
                  <a:prstClr val="black"/>
                </a:solidFill>
              </a:rPr>
              <a:t>The observation of </a:t>
            </a:r>
            <a:r>
              <a:rPr lang="en-US" sz="2800" b="1" dirty="0" smtClean="0">
                <a:solidFill>
                  <a:prstClr val="black"/>
                </a:solidFill>
              </a:rPr>
              <a:t>Iodine </a:t>
            </a:r>
            <a:r>
              <a:rPr lang="en-US" sz="2800" b="1" dirty="0">
                <a:solidFill>
                  <a:prstClr val="black"/>
                </a:solidFill>
              </a:rPr>
              <a:t>test is …………………………… and this indicates that the solution is </a:t>
            </a:r>
            <a:r>
              <a:rPr lang="en-US" sz="2800" b="1" dirty="0" smtClean="0">
                <a:solidFill>
                  <a:prstClr val="black"/>
                </a:solidFill>
              </a:rPr>
              <a:t>……………………….</a:t>
            </a: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800" b="1" dirty="0">
                <a:solidFill>
                  <a:prstClr val="black"/>
                </a:solidFill>
              </a:rPr>
              <a:t>The observation of </a:t>
            </a:r>
            <a:r>
              <a:rPr lang="en-US" sz="2800" b="1" dirty="0" smtClean="0">
                <a:solidFill>
                  <a:prstClr val="black"/>
                </a:solidFill>
              </a:rPr>
              <a:t>Fehling </a:t>
            </a:r>
            <a:r>
              <a:rPr lang="en-US" sz="2800" b="1" dirty="0">
                <a:solidFill>
                  <a:prstClr val="black"/>
                </a:solidFill>
              </a:rPr>
              <a:t>test is …………………………… and this indicates that the solution is ……………………….</a:t>
            </a: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800" b="1" dirty="0" smtClean="0">
                <a:solidFill>
                  <a:prstClr val="black"/>
                </a:solidFill>
              </a:rPr>
              <a:t> The following test to do to identify the unknown solution is……………………………..</a:t>
            </a:r>
            <a:endParaRPr lang="en-US" sz="2800" b="1" dirty="0" smtClean="0">
              <a:solidFill>
                <a:prstClr val="black"/>
              </a:solidFill>
            </a:endParaRPr>
          </a:p>
          <a:p>
            <a:pPr marL="457200" indent="-457200" algn="l" rtl="0">
              <a:buFont typeface="Wingdings" pitchFamily="2" charset="2"/>
              <a:buChar char="v"/>
            </a:pPr>
            <a:endParaRPr lang="ar-EG" sz="2800" b="1" dirty="0">
              <a:solidFill>
                <a:prstClr val="black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6228184" y="3008238"/>
            <a:ext cx="2339611" cy="396043"/>
          </a:xfrm>
          <a:prstGeom prst="roundRect">
            <a:avLst/>
          </a:prstGeom>
          <a:solidFill>
            <a:srgbClr val="99FF66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Fehling test</a:t>
            </a:r>
            <a:endParaRPr lang="ar-EG" sz="3200" b="1" dirty="0">
              <a:solidFill>
                <a:schemeClr val="tx1"/>
              </a:solidFill>
            </a:endParaRPr>
          </a:p>
        </p:txBody>
      </p:sp>
      <p:pic>
        <p:nvPicPr>
          <p:cNvPr id="11" name="صورة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6258" y="1512094"/>
            <a:ext cx="17272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صورة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54045" y="1487995"/>
            <a:ext cx="1871216" cy="856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صورة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21544" y="1319765"/>
            <a:ext cx="2026920" cy="1173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9535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-83775" y="2532174"/>
            <a:ext cx="2339611" cy="396043"/>
          </a:xfrm>
          <a:prstGeom prst="roundRect">
            <a:avLst/>
          </a:prstGeom>
          <a:solidFill>
            <a:srgbClr val="99FF66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</a:rPr>
              <a:t>Molisch</a:t>
            </a:r>
            <a:r>
              <a:rPr lang="en-US" sz="3200" b="1" dirty="0" smtClean="0">
                <a:solidFill>
                  <a:prstClr val="black"/>
                </a:solidFill>
              </a:rPr>
              <a:t> test</a:t>
            </a:r>
            <a:endParaRPr lang="ar-EG" sz="3200" b="1" dirty="0">
              <a:solidFill>
                <a:prstClr val="black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2296390" y="2546658"/>
            <a:ext cx="2088231" cy="396043"/>
          </a:xfrm>
          <a:prstGeom prst="roundRect">
            <a:avLst/>
          </a:prstGeom>
          <a:solidFill>
            <a:srgbClr val="99FF66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Iodine test</a:t>
            </a:r>
            <a:endParaRPr lang="ar-EG" sz="3200" b="1" dirty="0">
              <a:solidFill>
                <a:prstClr val="black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71500" y="161598"/>
            <a:ext cx="8748972" cy="476672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800" b="1" smtClean="0">
                <a:solidFill>
                  <a:prstClr val="black"/>
                </a:solidFill>
              </a:rPr>
              <a:t>3- </a:t>
            </a:r>
            <a:r>
              <a:rPr lang="en-US" sz="2800" b="1" dirty="0" smtClean="0">
                <a:solidFill>
                  <a:prstClr val="black"/>
                </a:solidFill>
              </a:rPr>
              <a:t>The following tests were done to unknown solution:</a:t>
            </a:r>
            <a:endParaRPr lang="ar-EG" sz="2800" b="1" dirty="0">
              <a:solidFill>
                <a:prstClr val="black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71500" y="3257600"/>
            <a:ext cx="8892988" cy="36004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l" rtl="0">
              <a:buFont typeface="Wingdings" pitchFamily="2" charset="2"/>
              <a:buChar char="v"/>
            </a:pPr>
            <a:r>
              <a:rPr lang="en-US" sz="2500" b="1" dirty="0" smtClean="0">
                <a:solidFill>
                  <a:prstClr val="black"/>
                </a:solidFill>
              </a:rPr>
              <a:t>The observation of </a:t>
            </a:r>
            <a:r>
              <a:rPr lang="en-US" sz="2500" b="1" dirty="0" err="1" smtClean="0">
                <a:solidFill>
                  <a:prstClr val="black"/>
                </a:solidFill>
              </a:rPr>
              <a:t>Molisch</a:t>
            </a:r>
            <a:r>
              <a:rPr lang="en-US" sz="2500" b="1" dirty="0" smtClean="0">
                <a:solidFill>
                  <a:prstClr val="black"/>
                </a:solidFill>
              </a:rPr>
              <a:t> test is …………………………… and this indicates that the solution is ……………………….</a:t>
            </a: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500" b="1" dirty="0">
                <a:solidFill>
                  <a:prstClr val="black"/>
                </a:solidFill>
              </a:rPr>
              <a:t>The observation of </a:t>
            </a:r>
            <a:r>
              <a:rPr lang="en-US" sz="2500" b="1" dirty="0" smtClean="0">
                <a:solidFill>
                  <a:prstClr val="black"/>
                </a:solidFill>
              </a:rPr>
              <a:t>Iodine </a:t>
            </a:r>
            <a:r>
              <a:rPr lang="en-US" sz="2500" b="1" dirty="0">
                <a:solidFill>
                  <a:prstClr val="black"/>
                </a:solidFill>
              </a:rPr>
              <a:t>test is …………………………… and this indicates that the solution is </a:t>
            </a:r>
            <a:r>
              <a:rPr lang="en-US" sz="2500" b="1" dirty="0" smtClean="0">
                <a:solidFill>
                  <a:prstClr val="black"/>
                </a:solidFill>
              </a:rPr>
              <a:t>……………………….</a:t>
            </a: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500" b="1" dirty="0">
                <a:solidFill>
                  <a:prstClr val="black"/>
                </a:solidFill>
              </a:rPr>
              <a:t>The observation of </a:t>
            </a:r>
            <a:r>
              <a:rPr lang="en-US" sz="2500" b="1" dirty="0" smtClean="0">
                <a:solidFill>
                  <a:prstClr val="black"/>
                </a:solidFill>
              </a:rPr>
              <a:t>Fehling </a:t>
            </a:r>
            <a:r>
              <a:rPr lang="en-US" sz="2500" b="1" dirty="0">
                <a:solidFill>
                  <a:prstClr val="black"/>
                </a:solidFill>
              </a:rPr>
              <a:t>test is …………………………… and this indicates that the solution is </a:t>
            </a:r>
            <a:r>
              <a:rPr lang="en-US" sz="2500" b="1" dirty="0" smtClean="0">
                <a:solidFill>
                  <a:prstClr val="black"/>
                </a:solidFill>
              </a:rPr>
              <a:t>……………………….</a:t>
            </a:r>
          </a:p>
          <a:p>
            <a:pPr marL="457200" lvl="0" indent="-457200" algn="l" rtl="0">
              <a:buFont typeface="Wingdings" pitchFamily="2" charset="2"/>
              <a:buChar char="v"/>
            </a:pPr>
            <a:r>
              <a:rPr lang="en-US" sz="2500" b="1" dirty="0">
                <a:solidFill>
                  <a:prstClr val="black"/>
                </a:solidFill>
              </a:rPr>
              <a:t>The observation of </a:t>
            </a:r>
            <a:r>
              <a:rPr lang="en-US" sz="2500" b="1" dirty="0" err="1" smtClean="0">
                <a:solidFill>
                  <a:prstClr val="black"/>
                </a:solidFill>
              </a:rPr>
              <a:t>Barfoed</a:t>
            </a:r>
            <a:r>
              <a:rPr lang="en-US" sz="2500" b="1" dirty="0" smtClean="0">
                <a:solidFill>
                  <a:prstClr val="black"/>
                </a:solidFill>
              </a:rPr>
              <a:t> </a:t>
            </a:r>
            <a:r>
              <a:rPr lang="en-US" sz="2500" b="1" dirty="0" smtClean="0">
                <a:solidFill>
                  <a:prstClr val="black"/>
                </a:solidFill>
              </a:rPr>
              <a:t>test with boiling for 4 minutes  </a:t>
            </a:r>
            <a:r>
              <a:rPr lang="en-US" sz="2500" b="1" dirty="0">
                <a:solidFill>
                  <a:prstClr val="black"/>
                </a:solidFill>
              </a:rPr>
              <a:t>is …………………………… and this indicates that the solution is ……………………….</a:t>
            </a:r>
          </a:p>
          <a:p>
            <a:pPr marL="457200" indent="-457200" algn="l" rtl="0">
              <a:buFont typeface="Wingdings" pitchFamily="2" charset="2"/>
              <a:buChar char="v"/>
            </a:pPr>
            <a:r>
              <a:rPr lang="en-US" sz="2500" b="1" dirty="0" smtClean="0">
                <a:solidFill>
                  <a:prstClr val="black"/>
                </a:solidFill>
              </a:rPr>
              <a:t> the unknown solution is……………………………..</a:t>
            </a:r>
          </a:p>
          <a:p>
            <a:pPr marL="457200" indent="-457200" algn="l" rtl="0">
              <a:buFont typeface="Wingdings" pitchFamily="2" charset="2"/>
              <a:buChar char="v"/>
            </a:pPr>
            <a:endParaRPr lang="ar-EG" sz="2800" b="1" dirty="0">
              <a:solidFill>
                <a:prstClr val="black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414477" y="2546658"/>
            <a:ext cx="2339611" cy="396043"/>
          </a:xfrm>
          <a:prstGeom prst="roundRect">
            <a:avLst/>
          </a:prstGeom>
          <a:solidFill>
            <a:srgbClr val="99FF66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Fehling test</a:t>
            </a:r>
            <a:endParaRPr lang="ar-EG" sz="3200" b="1" dirty="0">
              <a:solidFill>
                <a:prstClr val="black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6804389" y="2546658"/>
            <a:ext cx="2339611" cy="396043"/>
          </a:xfrm>
          <a:prstGeom prst="roundRect">
            <a:avLst/>
          </a:prstGeom>
          <a:solidFill>
            <a:srgbClr val="99FF66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Barfoed</a:t>
            </a:r>
            <a:r>
              <a:rPr lang="en-US" sz="3200" b="1" dirty="0" smtClean="0">
                <a:solidFill>
                  <a:schemeClr val="tx1"/>
                </a:solidFill>
              </a:rPr>
              <a:t> test</a:t>
            </a:r>
            <a:endParaRPr lang="ar-EG" sz="3200" b="1" dirty="0">
              <a:solidFill>
                <a:schemeClr val="tx1"/>
              </a:solidFill>
            </a:endParaRPr>
          </a:p>
        </p:txBody>
      </p:sp>
      <p:pic>
        <p:nvPicPr>
          <p:cNvPr id="12" name="صورة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0234" y="1025620"/>
            <a:ext cx="17272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صورة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29567" y="1162168"/>
            <a:ext cx="1621876" cy="784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صورة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13580" y="1050086"/>
            <a:ext cx="1627602" cy="1014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صورة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03512" y="1003104"/>
            <a:ext cx="1566595" cy="836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5866065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2186</TotalTime>
  <Words>1247</Words>
  <Application>Microsoft Office PowerPoint</Application>
  <PresentationFormat>عرض على الشاشة (3:4)‏</PresentationFormat>
  <Paragraphs>127</Paragraphs>
  <Slides>19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3</vt:i4>
      </vt:variant>
      <vt:variant>
        <vt:lpstr>عناوين الشرائح</vt:lpstr>
      </vt:variant>
      <vt:variant>
        <vt:i4>19</vt:i4>
      </vt:variant>
    </vt:vector>
  </HeadingPairs>
  <TitlesOfParts>
    <vt:vector size="22" baseType="lpstr">
      <vt:lpstr>سمة Office</vt:lpstr>
      <vt:lpstr>1_سمة Office</vt:lpstr>
      <vt:lpstr>2_سمة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This is Molisch test done for an unknown solution</vt:lpstr>
      <vt:lpstr>This is iodine test done for an unknown CHO solution</vt:lpstr>
      <vt:lpstr>This is Fehling test done for an unknown CHO solution</vt:lpstr>
      <vt:lpstr>This is Barfoed test done for an reducing CHO solution</vt:lpstr>
      <vt:lpstr>This is Seliwanoff test done for an reducing monosaccharide solution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Nagla</dc:creator>
  <cp:lastModifiedBy>Nagla</cp:lastModifiedBy>
  <cp:revision>24</cp:revision>
  <dcterms:created xsi:type="dcterms:W3CDTF">2012-11-30T05:44:17Z</dcterms:created>
  <dcterms:modified xsi:type="dcterms:W3CDTF">2012-12-03T09:48:10Z</dcterms:modified>
</cp:coreProperties>
</file>